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31"/>
  </p:notesMasterIdLst>
  <p:sldIdLst>
    <p:sldId id="257" r:id="rId2"/>
    <p:sldId id="307" r:id="rId3"/>
    <p:sldId id="258" r:id="rId4"/>
    <p:sldId id="308" r:id="rId5"/>
    <p:sldId id="299" r:id="rId6"/>
    <p:sldId id="297" r:id="rId7"/>
    <p:sldId id="331" r:id="rId8"/>
    <p:sldId id="336" r:id="rId9"/>
    <p:sldId id="309" r:id="rId10"/>
    <p:sldId id="329" r:id="rId11"/>
    <p:sldId id="310" r:id="rId12"/>
    <p:sldId id="333" r:id="rId13"/>
    <p:sldId id="328" r:id="rId14"/>
    <p:sldId id="323" r:id="rId15"/>
    <p:sldId id="325" r:id="rId16"/>
    <p:sldId id="334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27" r:id="rId28"/>
    <p:sldId id="330" r:id="rId29"/>
    <p:sldId id="322" r:id="rId30"/>
  </p:sldIdLst>
  <p:sldSz cx="12192000" cy="6858000"/>
  <p:notesSz cx="6858000" cy="9144000"/>
  <p:embeddedFontLst>
    <p:embeddedFont>
      <p:font typeface="12롯데마트행복Bold" panose="02020603020101020101" pitchFamily="18" charset="-127"/>
      <p:regular r:id="rId32"/>
    </p:embeddedFont>
    <p:embeddedFont>
      <p:font typeface="나눔스퀘어 Bold" panose="020B0600000101010101" pitchFamily="50" charset="-127"/>
      <p:bold r:id="rId33"/>
    </p:embeddedFont>
    <p:embeddedFont>
      <p:font typeface="나눔스퀘어 ExtraBold" panose="020B0600000101010101" pitchFamily="50" charset="-127"/>
      <p:bold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 autoAdjust="0"/>
    <p:restoredTop sz="79835" autoAdjust="0"/>
  </p:normalViewPr>
  <p:slideViewPr>
    <p:cSldViewPr snapToGrid="0">
      <p:cViewPr varScale="1">
        <p:scale>
          <a:sx n="75" d="100"/>
          <a:sy n="75" d="100"/>
        </p:scale>
        <p:origin x="66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2020-08-28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안녕하세요 </a:t>
            </a:r>
            <a:r>
              <a:rPr lang="en-US" altLang="ko-KR" dirty="0"/>
              <a:t>Team </a:t>
            </a:r>
            <a:r>
              <a:rPr lang="ko-KR" altLang="en-US" dirty="0" err="1"/>
              <a:t>탁소리가나현의</a:t>
            </a:r>
            <a:r>
              <a:rPr lang="ko-KR" altLang="en-US" dirty="0"/>
              <a:t> </a:t>
            </a:r>
            <a:r>
              <a:rPr lang="en-US" altLang="ko-KR" dirty="0"/>
              <a:t>corona Puncher </a:t>
            </a:r>
            <a:r>
              <a:rPr lang="ko-KR" altLang="en-US" dirty="0"/>
              <a:t>발표 시작합니다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827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자체적으로 설정한 위험도 알고리즘입니다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우리가 만든 알고리즘 강조하면 좋을 듯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위험도를 산정하는 데에는 </a:t>
            </a:r>
            <a:r>
              <a:rPr lang="ko-KR" altLang="en-US" dirty="0" err="1"/>
              <a:t>보시다시피</a:t>
            </a:r>
            <a:r>
              <a:rPr lang="ko-KR" altLang="en-US" dirty="0"/>
              <a:t> 크게 </a:t>
            </a:r>
            <a:r>
              <a:rPr lang="en-US" altLang="ko-KR" dirty="0"/>
              <a:t>3</a:t>
            </a:r>
            <a:r>
              <a:rPr lang="ko-KR" altLang="en-US" dirty="0"/>
              <a:t>가지 지표가 적용되고 각각 </a:t>
            </a:r>
            <a:r>
              <a:rPr lang="en-US" altLang="ko-KR" dirty="0"/>
              <a:t>35:35:30</a:t>
            </a:r>
            <a:r>
              <a:rPr lang="ko-KR" altLang="en-US" dirty="0"/>
              <a:t>으로 가중됩니다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50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코로나 </a:t>
            </a:r>
            <a:r>
              <a:rPr lang="ko-KR" altLang="en-US" dirty="0" err="1"/>
              <a:t>펀처에</a:t>
            </a:r>
            <a:r>
              <a:rPr lang="ko-KR" altLang="en-US" dirty="0"/>
              <a:t> 사용된 기술에 대해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시설 입구 </a:t>
            </a:r>
            <a:r>
              <a:rPr lang="en-US" altLang="ko-KR" dirty="0"/>
              <a:t>CCTV</a:t>
            </a:r>
            <a:r>
              <a:rPr lang="ko-KR" altLang="en-US" dirty="0"/>
              <a:t>의 영상처리를 통해 실시간 이용자 수를 파악했고 </a:t>
            </a:r>
            <a:r>
              <a:rPr lang="ko-KR" altLang="en-US" dirty="0" err="1"/>
              <a:t>자세한건</a:t>
            </a:r>
            <a:r>
              <a:rPr lang="ko-KR" altLang="en-US" dirty="0"/>
              <a:t> 뒤에 시현영상에서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이를 통해 파악된 이용자 수를 이용하여 </a:t>
            </a:r>
            <a:r>
              <a:rPr lang="en-US" altLang="ko-KR" dirty="0"/>
              <a:t>1</a:t>
            </a:r>
            <a:r>
              <a:rPr lang="ko-KR" altLang="en-US" dirty="0"/>
              <a:t>인당 면적을 단계적으로 구분하여 위험 점수를 차등 부여합니다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9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프로토타입으로 제작한 코드</a:t>
            </a:r>
            <a:r>
              <a:rPr lang="en-US" altLang="ko-KR" dirty="0"/>
              <a:t> </a:t>
            </a:r>
            <a:r>
              <a:rPr lang="ko-KR" altLang="en-US" dirty="0"/>
              <a:t>실행 영상입니다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시설 입구 쪽에 설정한 </a:t>
            </a:r>
            <a:r>
              <a:rPr lang="ko-KR" altLang="en-US" dirty="0" err="1"/>
              <a:t>노란선을</a:t>
            </a:r>
            <a:r>
              <a:rPr lang="ko-KR" altLang="en-US" dirty="0"/>
              <a:t> 기준으로 사람의 출입을 체크하며 인원수를 파악합니다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90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프로토타입 코드를 실제 카페 </a:t>
            </a:r>
            <a:r>
              <a:rPr lang="en-US" altLang="ko-KR" dirty="0"/>
              <a:t>CCTV</a:t>
            </a:r>
            <a:r>
              <a:rPr lang="ko-KR" altLang="en-US" dirty="0"/>
              <a:t>에 적용한 모습입니다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15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질병관리본부와 각 지자체에서 받은 </a:t>
            </a:r>
            <a:r>
              <a:rPr lang="ko-KR" altLang="en-US" dirty="0" err="1"/>
              <a:t>확진자</a:t>
            </a:r>
            <a:r>
              <a:rPr lang="ko-KR" altLang="en-US" dirty="0"/>
              <a:t> 경로 데이터와 시설 관리자 설문을 토대로 </a:t>
            </a:r>
            <a:r>
              <a:rPr lang="ko-KR" altLang="en-US" dirty="0" err="1"/>
              <a:t>확진자의</a:t>
            </a:r>
            <a:r>
              <a:rPr lang="ko-KR" altLang="en-US" dirty="0"/>
              <a:t> 방문일에 따라 차등적으로 위험점수를 부여합니다 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95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설문 결과는 </a:t>
            </a:r>
            <a:r>
              <a:rPr lang="en-US" altLang="ko-KR" dirty="0"/>
              <a:t>DB</a:t>
            </a:r>
            <a:r>
              <a:rPr lang="ko-KR" altLang="en-US" dirty="0"/>
              <a:t>로 전송되며</a:t>
            </a:r>
            <a:r>
              <a:rPr lang="en-US" altLang="ko-KR" dirty="0"/>
              <a:t>, </a:t>
            </a:r>
            <a:r>
              <a:rPr lang="ko-KR" altLang="en-US" dirty="0"/>
              <a:t>데이터 정제 과정을 통해 위험 점수로 환산됩니다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21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 이동경로의  좌표를 </a:t>
            </a:r>
            <a:r>
              <a:rPr lang="en-US" altLang="ko-KR" dirty="0"/>
              <a:t>10</a:t>
            </a:r>
            <a:r>
              <a:rPr lang="ko-KR" altLang="en-US" dirty="0"/>
              <a:t>초 간격으로 저장해서 </a:t>
            </a:r>
            <a:r>
              <a:rPr lang="en-US" altLang="ko-KR" dirty="0"/>
              <a:t>1</a:t>
            </a:r>
            <a:r>
              <a:rPr lang="ko-KR" altLang="en-US" dirty="0"/>
              <a:t>주일간 데이터베이스에 보관합니다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정부로부터 </a:t>
            </a:r>
            <a:r>
              <a:rPr lang="ko-KR" altLang="en-US" dirty="0" err="1"/>
              <a:t>확진자의</a:t>
            </a:r>
            <a:r>
              <a:rPr lang="ko-KR" altLang="en-US" dirty="0"/>
              <a:t> 경유지 데이터를 받으면 </a:t>
            </a:r>
            <a:r>
              <a:rPr lang="en-US" altLang="ko-KR" dirty="0"/>
              <a:t>, </a:t>
            </a:r>
            <a:r>
              <a:rPr lang="ko-KR" altLang="en-US" dirty="0"/>
              <a:t> 위험원과 사용자의 이동경로를 비교하여 겹치면 </a:t>
            </a:r>
            <a:r>
              <a:rPr lang="en-US" altLang="ko-KR" dirty="0"/>
              <a:t>‘</a:t>
            </a:r>
            <a:r>
              <a:rPr lang="ko-KR" altLang="en-US" dirty="0"/>
              <a:t>경고 </a:t>
            </a:r>
            <a:r>
              <a:rPr lang="en-US" altLang="ko-KR" dirty="0"/>
              <a:t>push </a:t>
            </a:r>
            <a:r>
              <a:rPr lang="ko-KR" altLang="en-US" dirty="0"/>
              <a:t>알람</a:t>
            </a:r>
            <a:r>
              <a:rPr lang="en-US" altLang="ko-KR" dirty="0"/>
              <a:t>’</a:t>
            </a:r>
            <a:r>
              <a:rPr lang="ko-KR" altLang="en-US" dirty="0"/>
              <a:t>을 발송하여 가까운 보건소에 방문할 수 있도록 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알람을 터치하면 사용자의 경로와 </a:t>
            </a:r>
            <a:r>
              <a:rPr lang="ko-KR" altLang="en-US" dirty="0" err="1"/>
              <a:t>방문지</a:t>
            </a:r>
            <a:r>
              <a:rPr lang="ko-KR" altLang="en-US" dirty="0"/>
              <a:t> 그리고 위험원이 표시된 지도를 볼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781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실시간으로 사용자의 </a:t>
            </a:r>
            <a:r>
              <a:rPr lang="en-US" altLang="ko-KR" dirty="0" err="1"/>
              <a:t>gps</a:t>
            </a:r>
            <a:r>
              <a:rPr lang="ko-KR" altLang="en-US" dirty="0"/>
              <a:t>정보를 받아서 사용자의 좌표와 시간대를 </a:t>
            </a:r>
            <a:r>
              <a:rPr lang="en-US" altLang="ko-KR" dirty="0"/>
              <a:t>10</a:t>
            </a:r>
            <a:r>
              <a:rPr lang="ko-KR" altLang="en-US" dirty="0"/>
              <a:t>초단위로 저장하는 기능을 구현하였고 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이를 </a:t>
            </a:r>
            <a:r>
              <a:rPr lang="en-US" altLang="ko-KR" dirty="0"/>
              <a:t>web </a:t>
            </a:r>
            <a:r>
              <a:rPr lang="ko-KR" altLang="en-US" dirty="0"/>
              <a:t>상에서 </a:t>
            </a:r>
            <a:r>
              <a:rPr lang="en-US" altLang="ko-KR" dirty="0"/>
              <a:t>10</a:t>
            </a:r>
            <a:r>
              <a:rPr lang="ko-KR" altLang="en-US" dirty="0"/>
              <a:t>초단위로 마크가 찍히고 콘솔에는 좌표가 찍히게  구현해보았습니다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6211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ko-KR" altLang="en-US" dirty="0" err="1"/>
              <a:t>펀처</a:t>
            </a:r>
            <a:r>
              <a:rPr lang="ko-KR" altLang="en-US" dirty="0"/>
              <a:t> 로딩화면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039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커서를 두면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760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 순서는 팀 소개</a:t>
            </a:r>
            <a:r>
              <a:rPr lang="en-US" altLang="ko-KR" dirty="0"/>
              <a:t>, </a:t>
            </a:r>
            <a:r>
              <a:rPr lang="ko-KR" altLang="en-US" dirty="0"/>
              <a:t>기획 배경</a:t>
            </a:r>
            <a:r>
              <a:rPr lang="en-US" altLang="ko-KR" dirty="0"/>
              <a:t>, </a:t>
            </a:r>
            <a:r>
              <a:rPr lang="ko-KR" altLang="en-US" dirty="0"/>
              <a:t>프로젝트 소개</a:t>
            </a:r>
            <a:r>
              <a:rPr lang="en-US" altLang="ko-KR" dirty="0"/>
              <a:t>, </a:t>
            </a:r>
            <a:r>
              <a:rPr lang="ko-KR" altLang="en-US" dirty="0"/>
              <a:t>사용기술</a:t>
            </a:r>
            <a:r>
              <a:rPr lang="en-US" altLang="ko-KR" dirty="0"/>
              <a:t>, </a:t>
            </a:r>
            <a:r>
              <a:rPr lang="ko-KR" altLang="en-US" dirty="0"/>
              <a:t>시연 </a:t>
            </a:r>
            <a:r>
              <a:rPr lang="en-US" altLang="ko-KR" dirty="0"/>
              <a:t>, </a:t>
            </a:r>
            <a:r>
              <a:rPr lang="ko-KR" altLang="en-US" dirty="0"/>
              <a:t>마지막으로 기대효과 순으로 진행하겠습니다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327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최근 검색기록이 뜨고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7254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목적지를 서치하면 연관 장소들이 뜹니다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엔터를</a:t>
            </a:r>
            <a:r>
              <a:rPr lang="ko-KR" altLang="en-US" dirty="0"/>
              <a:t> 치면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60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이렇게 뜹니다</a:t>
            </a:r>
            <a:r>
              <a:rPr lang="en-US" altLang="ko-KR" dirty="0"/>
              <a:t>.</a:t>
            </a:r>
            <a:r>
              <a:rPr lang="ko-KR" altLang="en-US" dirty="0"/>
              <a:t>여기서 목적지를 터치하면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491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시설의 위험도 이미지를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71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터치로 뒤집으면 상제정보 설명합니다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63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푸쉬</a:t>
            </a:r>
            <a:r>
              <a:rPr lang="ko-KR" altLang="en-US" dirty="0"/>
              <a:t> 알람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657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푸쉬</a:t>
            </a:r>
            <a:r>
              <a:rPr lang="ko-KR" altLang="en-US" dirty="0"/>
              <a:t> 알람 클릭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44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사용자들은 </a:t>
            </a:r>
            <a:r>
              <a:rPr lang="en-US" altLang="ko-KR" dirty="0"/>
              <a:t>Corona puncher</a:t>
            </a:r>
            <a:r>
              <a:rPr lang="ko-KR" altLang="en-US" dirty="0"/>
              <a:t>로부터 다음과 같은 세가지 효과를 기대할 수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이용자가 목적지에 대한 위험도를 직관적으로 파악하여 위험 시설을 회피할 수 있습니다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또한 </a:t>
            </a:r>
            <a:r>
              <a:rPr lang="ko-KR" altLang="en-US" dirty="0" err="1"/>
              <a:t>확진자가</a:t>
            </a:r>
            <a:r>
              <a:rPr lang="ko-KR" altLang="en-US" dirty="0"/>
              <a:t> 발생한 경우 해당 동선과 유저의 이동 동선을 대조하여 신속한 자가 격리와 검사가 이루어지게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마지막으로 명료한 상황전달을 통해서 바이러스에 대한 경각심을 유지합니다 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187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마지막 순서로 질문 있으시면 해주시길 바랍니다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49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여기까지 팀 </a:t>
            </a:r>
            <a:r>
              <a:rPr lang="ko-KR" altLang="en-US" dirty="0" err="1"/>
              <a:t>탁소리가나현의</a:t>
            </a:r>
            <a:r>
              <a:rPr lang="ko-KR" altLang="en-US" dirty="0"/>
              <a:t> 발표였습니다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8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 </a:t>
            </a:r>
            <a:r>
              <a:rPr lang="ko-KR" altLang="en-US" dirty="0" err="1"/>
              <a:t>탁소리가나현은</a:t>
            </a:r>
            <a:r>
              <a:rPr lang="ko-KR" altLang="en-US" dirty="0"/>
              <a:t> 기획자 </a:t>
            </a:r>
            <a:r>
              <a:rPr lang="ko-KR" altLang="en-US" dirty="0" err="1"/>
              <a:t>탁민경님과</a:t>
            </a:r>
            <a:r>
              <a:rPr lang="ko-KR" altLang="en-US" dirty="0"/>
              <a:t> 디자이너 정현진님 개발자 김현준님으로 구성 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8778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</a:t>
            </a:r>
            <a:r>
              <a:rPr lang="ko-KR" altLang="en-US" dirty="0"/>
              <a:t>로 인해 사회적 거리두기를 시행한지 </a:t>
            </a:r>
            <a:r>
              <a:rPr lang="en-US" altLang="ko-KR" dirty="0"/>
              <a:t>6</a:t>
            </a:r>
            <a:r>
              <a:rPr lang="ko-KR" altLang="en-US" dirty="0"/>
              <a:t>달 되어갑니다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일상의 많은 부분들이 변화하였으며</a:t>
            </a:r>
            <a:r>
              <a:rPr lang="en-US" altLang="ko-KR" dirty="0"/>
              <a:t>, </a:t>
            </a:r>
            <a:r>
              <a:rPr lang="ko-KR" altLang="en-US" dirty="0"/>
              <a:t>비대면의 긍정적인 영향이</a:t>
            </a:r>
            <a:r>
              <a:rPr lang="en-US" altLang="ko-KR" dirty="0"/>
              <a:t> </a:t>
            </a:r>
            <a:r>
              <a:rPr lang="ko-KR" altLang="en-US" dirty="0"/>
              <a:t>속속히 늘어나고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30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하지만 이러한 긴장감 도는 사태가 장기화되자 사람들은 조금씩 </a:t>
            </a:r>
            <a:r>
              <a:rPr lang="ko-KR" altLang="en-US" dirty="0" err="1"/>
              <a:t>무더져</a:t>
            </a:r>
            <a:r>
              <a:rPr lang="ko-KR" altLang="en-US" dirty="0"/>
              <a:t> 갔고  상황은 더 악화되었습니다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오늘에 이르기까지 코로나 확진 발생 수치와 상승도는 전례없이 높은 값을 보이고 있습니다</a:t>
            </a:r>
            <a:r>
              <a:rPr lang="en-US" altLang="ko-KR" dirty="0"/>
              <a:t>.  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이에 대해 저희는 사용자들에게 지속적으로 코로나의 위험성을 일깨워주며 사용자들의 안전한 활동을 돕기 위해 이 서비스를 기획했습니다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2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저희의 서비스 명인 </a:t>
            </a:r>
            <a:r>
              <a:rPr lang="en-US" altLang="ko-KR" dirty="0"/>
              <a:t>corona puncher </a:t>
            </a:r>
            <a:r>
              <a:rPr lang="ko-KR" altLang="en-US" dirty="0"/>
              <a:t>는 두가지 의미를 가집니다</a:t>
            </a:r>
            <a:r>
              <a:rPr lang="en-US" altLang="ko-KR" dirty="0"/>
              <a:t>. </a:t>
            </a:r>
            <a:r>
              <a:rPr lang="ko-KR" altLang="en-US" dirty="0"/>
              <a:t>바로 목동과 무모한 사람입니다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목동이 양을 안전한곳으로 이끌 듯이 </a:t>
            </a:r>
            <a:r>
              <a:rPr lang="en-US" altLang="ko-KR" dirty="0"/>
              <a:t>, </a:t>
            </a:r>
            <a:r>
              <a:rPr lang="ko-KR" altLang="en-US" dirty="0"/>
              <a:t> 저희는  사용자들을 안전지대로 이끌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또한 모두가 조심해야 하는 이 시기에 지속적인 경각심을 일깨워 주어  무모하게 행동하는 사람들을 바꿀 것입니다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저희 서비스는 사용자들의 안전한 활동이라는 목적 하에 크게 두가지 기능을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바로 코로나 위험도에 대한 직관적 이미지와 위험 알람인데요 순서대로 소개하겠습니다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24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이미지는 위험도에 따라서 총 </a:t>
            </a:r>
            <a:r>
              <a:rPr lang="en-US" altLang="ko-KR" dirty="0"/>
              <a:t>4</a:t>
            </a:r>
            <a:r>
              <a:rPr lang="ko-KR" altLang="en-US" dirty="0"/>
              <a:t>단계로 나뉠 수 있습니다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안전에서는 코로나와 </a:t>
            </a:r>
            <a:r>
              <a:rPr lang="en-US" altLang="ko-KR" dirty="0"/>
              <a:t>2m </a:t>
            </a:r>
            <a:r>
              <a:rPr lang="ko-KR" altLang="en-US" dirty="0"/>
              <a:t>거리를 두며 대치하고 있는 모습을 보여주고</a:t>
            </a:r>
            <a:endParaRPr lang="en-US" altLang="ko-KR" dirty="0"/>
          </a:p>
          <a:p>
            <a:r>
              <a:rPr lang="ko-KR" altLang="en-US" dirty="0"/>
              <a:t>조금 안전에서는 코로나와 </a:t>
            </a:r>
            <a:r>
              <a:rPr lang="en-US" altLang="ko-KR" dirty="0"/>
              <a:t>1m </a:t>
            </a:r>
            <a:r>
              <a:rPr lang="ko-KR" altLang="en-US" dirty="0"/>
              <a:t>거리를 유지하면서 대치하고 있는 모습을 보여줍니다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이는 국가가 제시한 </a:t>
            </a:r>
            <a:r>
              <a:rPr lang="ko-KR" altLang="en-US" dirty="0" err="1"/>
              <a:t>확진자</a:t>
            </a:r>
            <a:r>
              <a:rPr lang="ko-KR" altLang="en-US" dirty="0"/>
              <a:t> 와의 안전거리 </a:t>
            </a:r>
            <a:r>
              <a:rPr lang="en-US" altLang="ko-KR" dirty="0"/>
              <a:t>1m~2m</a:t>
            </a:r>
            <a:r>
              <a:rPr lang="ko-KR" altLang="en-US" dirty="0"/>
              <a:t> 기준을 모티브로 구성하였습니다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위험에서는 코로나와의 안전거리가 완전히 무너져</a:t>
            </a:r>
            <a:r>
              <a:rPr lang="en-US" altLang="ko-KR" dirty="0"/>
              <a:t>, </a:t>
            </a:r>
            <a:r>
              <a:rPr lang="ko-KR" altLang="en-US" dirty="0"/>
              <a:t> 바이러스가 몸에 붙어있는 모습을 보여주고 </a:t>
            </a:r>
            <a:endParaRPr lang="en-US" altLang="ko-KR" dirty="0"/>
          </a:p>
          <a:p>
            <a:r>
              <a:rPr lang="ko-KR" altLang="en-US" dirty="0"/>
              <a:t>매우 위험에서는 바이러스가 몸에 완전히 달라붙어 심각한 타격을 입은 채 쓰러져 있는 모습을 보여줍니다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210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기능인 </a:t>
            </a:r>
            <a:r>
              <a:rPr lang="en-US" altLang="ko-KR" dirty="0"/>
              <a:t>‘</a:t>
            </a:r>
            <a:r>
              <a:rPr lang="ko-KR" altLang="en-US" dirty="0"/>
              <a:t> 위험 </a:t>
            </a:r>
            <a:r>
              <a:rPr lang="ko-KR" altLang="en-US" dirty="0" err="1"/>
              <a:t>푸쉬</a:t>
            </a:r>
            <a:r>
              <a:rPr lang="ko-KR" altLang="en-US" dirty="0"/>
              <a:t> 알람</a:t>
            </a:r>
            <a:r>
              <a:rPr lang="en-US" altLang="ko-KR" dirty="0"/>
              <a:t>’ </a:t>
            </a:r>
            <a:r>
              <a:rPr lang="ko-KR" altLang="en-US" dirty="0"/>
              <a:t>에 대해 소개하겠습니다</a:t>
            </a:r>
            <a:r>
              <a:rPr lang="en-US" altLang="ko-KR" dirty="0"/>
              <a:t>.  </a:t>
            </a:r>
            <a:br>
              <a:rPr lang="en-US" altLang="ko-KR" dirty="0"/>
            </a:br>
            <a:r>
              <a:rPr lang="ko-KR" altLang="en-US" dirty="0"/>
              <a:t>총 </a:t>
            </a:r>
            <a:r>
              <a:rPr lang="en-US" altLang="ko-KR" dirty="0"/>
              <a:t>2</a:t>
            </a:r>
            <a:r>
              <a:rPr lang="ko-KR" altLang="en-US" dirty="0"/>
              <a:t>가지 타입으로 구성되어 있는데요</a:t>
            </a:r>
            <a:r>
              <a:rPr lang="en-US" altLang="ko-KR" dirty="0"/>
              <a:t>, </a:t>
            </a:r>
            <a:r>
              <a:rPr lang="ko-KR" altLang="en-US" dirty="0"/>
              <a:t>소개하기 앞서 저희는 </a:t>
            </a:r>
            <a:r>
              <a:rPr lang="ko-KR" altLang="en-US" dirty="0" err="1"/>
              <a:t>확진자가</a:t>
            </a:r>
            <a:r>
              <a:rPr lang="ko-KR" altLang="en-US" dirty="0"/>
              <a:t> 발생한 지점으로부터 반경 </a:t>
            </a:r>
            <a:r>
              <a:rPr lang="en-US" altLang="ko-KR" dirty="0"/>
              <a:t>500m </a:t>
            </a:r>
            <a:r>
              <a:rPr lang="ko-KR" altLang="en-US" dirty="0"/>
              <a:t>원을 위험원으로 정의하였습니다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‘</a:t>
            </a:r>
            <a:r>
              <a:rPr lang="ko-KR" altLang="en-US" dirty="0"/>
              <a:t>경고</a:t>
            </a:r>
            <a:r>
              <a:rPr lang="en-US" altLang="ko-KR" dirty="0"/>
              <a:t> push </a:t>
            </a:r>
            <a:r>
              <a:rPr lang="ko-KR" altLang="en-US" dirty="0"/>
              <a:t>알람</a:t>
            </a:r>
            <a:r>
              <a:rPr lang="en-US" altLang="ko-KR" dirty="0"/>
              <a:t>’</a:t>
            </a:r>
            <a:r>
              <a:rPr lang="ko-KR" altLang="en-US" dirty="0"/>
              <a:t>은 사용자의 경로가 </a:t>
            </a:r>
            <a:r>
              <a:rPr lang="ko-KR" altLang="en-US" dirty="0" err="1"/>
              <a:t>확진자의</a:t>
            </a:r>
            <a:r>
              <a:rPr lang="ko-KR" altLang="en-US" dirty="0"/>
              <a:t> 위험원과 겹칠 경우의 알람으로 가까운 보건소에 방문할 수 있도록 안내합니다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다음으로 </a:t>
            </a:r>
            <a:r>
              <a:rPr lang="en-US" altLang="ko-KR" dirty="0"/>
              <a:t>‘</a:t>
            </a:r>
            <a:r>
              <a:rPr lang="ko-KR" altLang="en-US" dirty="0"/>
              <a:t>주의</a:t>
            </a:r>
            <a:r>
              <a:rPr lang="en-US" altLang="ko-KR" dirty="0"/>
              <a:t> push </a:t>
            </a:r>
            <a:r>
              <a:rPr lang="ko-KR" altLang="en-US" dirty="0"/>
              <a:t>알람</a:t>
            </a:r>
            <a:r>
              <a:rPr lang="en-US" altLang="ko-KR" dirty="0"/>
              <a:t>’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사용자의 경로와 위험원이 겹치진  않지만 옆 동네에서 </a:t>
            </a:r>
            <a:r>
              <a:rPr lang="ko-KR" altLang="en-US" dirty="0" err="1"/>
              <a:t>확진자가</a:t>
            </a:r>
            <a:r>
              <a:rPr lang="ko-KR" altLang="en-US" dirty="0"/>
              <a:t> 발생한 경우의 알람으로  바이러스에 대한 심각성을 알리고 스스로 조심할 수 있게 해줍니다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2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코로나 </a:t>
            </a:r>
            <a:r>
              <a:rPr lang="ko-KR" altLang="en-US" dirty="0" err="1"/>
              <a:t>펀처의</a:t>
            </a:r>
            <a:r>
              <a:rPr lang="ko-KR" altLang="en-US" dirty="0"/>
              <a:t> 전체적인 시스템 구성도입니다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각종 시설은 다양한 데이터를 클라우드 서버에서 전송합니다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받은 데이터들은 각각 가공되어 시설위험도 알고리즘에 들어가고 그 결과값을 바탕으로 데이터를 재구성하여 사용자들에게 이미지와 </a:t>
            </a:r>
            <a:r>
              <a:rPr lang="ko-KR" altLang="en-US" dirty="0" err="1"/>
              <a:t>푸쉬</a:t>
            </a:r>
            <a:r>
              <a:rPr lang="ko-KR" altLang="en-US" dirty="0"/>
              <a:t> 알람 형태로 제공합니다</a:t>
            </a:r>
            <a:r>
              <a:rPr lang="en-US" altLang="ko-KR" dirty="0"/>
              <a:t>. 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626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4753" y="2447473"/>
            <a:ext cx="6842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Corona Puncher</a:t>
            </a:r>
            <a:endParaRPr lang="ko-KR" altLang="en-US" sz="72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B630D-82DD-4CB3-A3E1-7F7E90DAF482}"/>
              </a:ext>
            </a:extLst>
          </p:cNvPr>
          <p:cNvSpPr txBox="1"/>
          <p:nvPr/>
        </p:nvSpPr>
        <p:spPr>
          <a:xfrm>
            <a:off x="7998107" y="4408438"/>
            <a:ext cx="34014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TEAM</a:t>
            </a:r>
            <a:r>
              <a:rPr lang="en-US" altLang="ko-KR" sz="3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0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탁소리가나현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탁민경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Organizer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정현진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Designer</a:t>
            </a:r>
          </a:p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- </a:t>
            </a:r>
            <a:r>
              <a:rPr lang="en-US" altLang="ko-KR" sz="2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16587C-653E-4D26-B13E-9CEFEE5D00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40768" r="15007" b="38810"/>
          <a:stretch/>
        </p:blipFill>
        <p:spPr>
          <a:xfrm>
            <a:off x="567160" y="357165"/>
            <a:ext cx="2534856" cy="84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48165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437611" y="382930"/>
            <a:ext cx="52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위험도 알고리즘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CA92FE-E95F-4735-899D-3A913CAD1483}"/>
              </a:ext>
            </a:extLst>
          </p:cNvPr>
          <p:cNvSpPr/>
          <p:nvPr/>
        </p:nvSpPr>
        <p:spPr>
          <a:xfrm>
            <a:off x="3448898" y="1365697"/>
            <a:ext cx="5062707" cy="829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위험도</a:t>
            </a:r>
            <a:r>
              <a:rPr lang="en-US" altLang="ko-KR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(0</a:t>
            </a:r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점 </a:t>
            </a:r>
            <a:r>
              <a:rPr lang="en-US" altLang="ko-KR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~ 100</a:t>
            </a:r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점</a:t>
            </a:r>
            <a:r>
              <a:rPr lang="en-US" altLang="ko-KR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3000" dirty="0">
              <a:solidFill>
                <a:srgbClr val="FF0000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49" name="화살표: 아래쪽 48">
            <a:extLst>
              <a:ext uri="{FF2B5EF4-FFF2-40B4-BE49-F238E27FC236}">
                <a16:creationId xmlns:a16="http://schemas.microsoft.com/office/drawing/2014/main" id="{CB24CF8A-F872-4454-83F8-6377050603F2}"/>
              </a:ext>
            </a:extLst>
          </p:cNvPr>
          <p:cNvSpPr/>
          <p:nvPr/>
        </p:nvSpPr>
        <p:spPr>
          <a:xfrm>
            <a:off x="5707002" y="2493662"/>
            <a:ext cx="551330" cy="95441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3B26025-F461-4183-99FD-FC0117E78583}"/>
              </a:ext>
            </a:extLst>
          </p:cNvPr>
          <p:cNvGrpSpPr/>
          <p:nvPr/>
        </p:nvGrpSpPr>
        <p:grpSpPr>
          <a:xfrm>
            <a:off x="1387594" y="2468403"/>
            <a:ext cx="9190146" cy="954411"/>
            <a:chOff x="1500927" y="2453832"/>
            <a:chExt cx="9190146" cy="954411"/>
          </a:xfrm>
          <a:solidFill>
            <a:schemeClr val="bg2">
              <a:lumMod val="75000"/>
            </a:schemeClr>
          </a:solidFill>
        </p:grpSpPr>
        <p:sp>
          <p:nvSpPr>
            <p:cNvPr id="19" name="화살표: 굽음 18">
              <a:extLst>
                <a:ext uri="{FF2B5EF4-FFF2-40B4-BE49-F238E27FC236}">
                  <a16:creationId xmlns:a16="http://schemas.microsoft.com/office/drawing/2014/main" id="{B0CF5AF9-2370-46FE-A0A8-0926869D464E}"/>
                </a:ext>
              </a:extLst>
            </p:cNvPr>
            <p:cNvSpPr/>
            <p:nvPr/>
          </p:nvSpPr>
          <p:spPr>
            <a:xfrm rot="5400000">
              <a:off x="9580336" y="2297506"/>
              <a:ext cx="954411" cy="1267063"/>
            </a:xfrm>
            <a:prstGeom prst="ben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화살표: 굽음 44">
              <a:extLst>
                <a:ext uri="{FF2B5EF4-FFF2-40B4-BE49-F238E27FC236}">
                  <a16:creationId xmlns:a16="http://schemas.microsoft.com/office/drawing/2014/main" id="{5B951548-EE26-4E8F-A80E-F0C41B592601}"/>
                </a:ext>
              </a:extLst>
            </p:cNvPr>
            <p:cNvSpPr/>
            <p:nvPr/>
          </p:nvSpPr>
          <p:spPr>
            <a:xfrm rot="16200000" flipH="1">
              <a:off x="1657254" y="2297506"/>
              <a:ext cx="954410" cy="1267063"/>
            </a:xfrm>
            <a:prstGeom prst="ben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5F7C0B9-824C-47C4-AC01-20D0D128122C}"/>
                </a:ext>
              </a:extLst>
            </p:cNvPr>
            <p:cNvSpPr/>
            <p:nvPr/>
          </p:nvSpPr>
          <p:spPr>
            <a:xfrm>
              <a:off x="2545710" y="2456280"/>
              <a:ext cx="7355136" cy="2406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0A3DF60E-6C65-4E3D-B37F-6403B64B2B45}"/>
              </a:ext>
            </a:extLst>
          </p:cNvPr>
          <p:cNvSpPr txBox="1"/>
          <p:nvPr/>
        </p:nvSpPr>
        <p:spPr>
          <a:xfrm>
            <a:off x="4998489" y="5793024"/>
            <a:ext cx="196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확진자</a:t>
            </a:r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방문 여부</a:t>
            </a:r>
            <a:endParaRPr lang="en-US" altLang="ko-KR" sz="2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35</a:t>
            </a:r>
            <a:r>
              <a:rPr lang="ko-KR" altLang="en-US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점</a:t>
            </a:r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BAE437E-9B26-4FE5-9834-6A14C7A4B977}"/>
              </a:ext>
            </a:extLst>
          </p:cNvPr>
          <p:cNvSpPr txBox="1"/>
          <p:nvPr/>
        </p:nvSpPr>
        <p:spPr>
          <a:xfrm>
            <a:off x="837295" y="5793024"/>
            <a:ext cx="1963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실시간 이용자 수</a:t>
            </a:r>
            <a:r>
              <a:rPr lang="en-US" altLang="ko-KR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35</a:t>
            </a:r>
            <a:r>
              <a:rPr lang="ko-KR" altLang="en-US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점</a:t>
            </a:r>
            <a:r>
              <a:rPr lang="en-US" altLang="ko-KR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78F0586-DEC9-41A6-85AD-49E882C802DD}"/>
              </a:ext>
            </a:extLst>
          </p:cNvPr>
          <p:cNvSpPr txBox="1"/>
          <p:nvPr/>
        </p:nvSpPr>
        <p:spPr>
          <a:xfrm>
            <a:off x="9055878" y="5793024"/>
            <a:ext cx="2415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이용자 설문조사 결과</a:t>
            </a:r>
            <a:endParaRPr lang="en-US" altLang="ko-KR" sz="2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en-US" altLang="ko-KR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30</a:t>
            </a:r>
            <a:r>
              <a:rPr lang="ko-KR" altLang="en-US" sz="2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점</a:t>
            </a:r>
            <a:r>
              <a:rPr lang="en-US" altLang="ko-KR" sz="2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pic>
        <p:nvPicPr>
          <p:cNvPr id="2050" name="Picture 2" descr="Medical Pattern 스톡 일러스트, 이미지 및 벡터 | Shutterstock">
            <a:extLst>
              <a:ext uri="{FF2B5EF4-FFF2-40B4-BE49-F238E27FC236}">
                <a16:creationId xmlns:a16="http://schemas.microsoft.com/office/drawing/2014/main" id="{3DF66EFC-30F2-4073-A9E5-C9395F06F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69" b="8516"/>
          <a:stretch/>
        </p:blipFill>
        <p:spPr bwMode="auto">
          <a:xfrm>
            <a:off x="386813" y="3640862"/>
            <a:ext cx="3017782" cy="1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[인터랙티브] 신종 코로나 확진자 정보 ‘한 눈에 검색’">
            <a:extLst>
              <a:ext uri="{FF2B5EF4-FFF2-40B4-BE49-F238E27FC236}">
                <a16:creationId xmlns:a16="http://schemas.microsoft.com/office/drawing/2014/main" id="{87251D7F-3DD3-47C7-B44D-B363D31E1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87"/>
          <a:stretch/>
        </p:blipFill>
        <p:spPr bwMode="auto">
          <a:xfrm>
            <a:off x="3904566" y="3580340"/>
            <a:ext cx="4151370" cy="208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nline form survey on cellphone or mobile phone and quiz exam sheet  document as on-line questionnaire results illustration, flat cartoon |  Premium Vector">
            <a:extLst>
              <a:ext uri="{FF2B5EF4-FFF2-40B4-BE49-F238E27FC236}">
                <a16:creationId xmlns:a16="http://schemas.microsoft.com/office/drawing/2014/main" id="{0A9590D5-F6FD-4BFB-AF64-49DF478E3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878" y="3435187"/>
            <a:ext cx="2298826" cy="22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40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52331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43971" y="393488"/>
            <a:ext cx="589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이용자 수 파악하기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EB3933-51DD-487E-84A0-E416C73FDC64}"/>
              </a:ext>
            </a:extLst>
          </p:cNvPr>
          <p:cNvGrpSpPr/>
          <p:nvPr/>
        </p:nvGrpSpPr>
        <p:grpSpPr>
          <a:xfrm>
            <a:off x="1641228" y="1126622"/>
            <a:ext cx="9315107" cy="1795111"/>
            <a:chOff x="993045" y="1115047"/>
            <a:chExt cx="9315107" cy="1795111"/>
          </a:xfrm>
        </p:grpSpPr>
        <p:pic>
          <p:nvPicPr>
            <p:cNvPr id="6" name="Picture 4" descr="opencv를 이용한 선형 칼만 필터 구현 및 예제 - gaussian37">
              <a:extLst>
                <a:ext uri="{FF2B5EF4-FFF2-40B4-BE49-F238E27FC236}">
                  <a16:creationId xmlns:a16="http://schemas.microsoft.com/office/drawing/2014/main" id="{30E2F4A2-927F-49BE-86B6-30DC26004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1770" y="1115047"/>
              <a:ext cx="3776382" cy="1795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07675EED-E2BD-44D1-A05A-5A9A469075CE}"/>
                </a:ext>
              </a:extLst>
            </p:cNvPr>
            <p:cNvSpPr/>
            <p:nvPr/>
          </p:nvSpPr>
          <p:spPr>
            <a:xfrm rot="16200000">
              <a:off x="5211392" y="1299615"/>
              <a:ext cx="553111" cy="1425976"/>
            </a:xfrm>
            <a:prstGeom prst="down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Picture 4" descr="Vector Illustration of Restaurant Facade Ideal 벡터 이미지">
              <a:extLst>
                <a:ext uri="{FF2B5EF4-FFF2-40B4-BE49-F238E27FC236}">
                  <a16:creationId xmlns:a16="http://schemas.microsoft.com/office/drawing/2014/main" id="{042D1098-36D3-4A5C-8B21-78EC683FBD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67" t="14682" r="12202" b="20949"/>
            <a:stretch/>
          </p:blipFill>
          <p:spPr bwMode="auto">
            <a:xfrm>
              <a:off x="993045" y="1516739"/>
              <a:ext cx="1180836" cy="944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 descr="Simple video surveillance icon. CCTV camera on white background  (1131085731) - 게티이미지뱅크">
              <a:extLst>
                <a:ext uri="{FF2B5EF4-FFF2-40B4-BE49-F238E27FC236}">
                  <a16:creationId xmlns:a16="http://schemas.microsoft.com/office/drawing/2014/main" id="{A3D2468B-278C-44A2-A0F4-922E3229B4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81" t="28324" r="17478" b="26373"/>
            <a:stretch/>
          </p:blipFill>
          <p:spPr bwMode="auto">
            <a:xfrm>
              <a:off x="2441562" y="1412650"/>
              <a:ext cx="1725323" cy="11999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F9D300E-1F83-40C5-89B2-01790D39F964}"/>
              </a:ext>
            </a:extLst>
          </p:cNvPr>
          <p:cNvSpPr/>
          <p:nvPr/>
        </p:nvSpPr>
        <p:spPr>
          <a:xfrm>
            <a:off x="5810278" y="3877862"/>
            <a:ext cx="651703" cy="84250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894B07-E614-490D-930F-BDAE3F9318E6}"/>
              </a:ext>
            </a:extLst>
          </p:cNvPr>
          <p:cNvSpPr txBox="1"/>
          <p:nvPr/>
        </p:nvSpPr>
        <p:spPr>
          <a:xfrm>
            <a:off x="1641228" y="3022925"/>
            <a:ext cx="91682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시설 입구의 </a:t>
            </a:r>
            <a:r>
              <a:rPr lang="en-US" altLang="ko-KR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CCTV </a:t>
            </a:r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영상처리를 통해 </a:t>
            </a:r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실시간 이용자 수</a:t>
            </a:r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파악</a:t>
            </a:r>
            <a:endParaRPr lang="ko-KR" altLang="en-US" sz="3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F6301-0EE7-425B-ABC8-FD9CA47C562F}"/>
              </a:ext>
            </a:extLst>
          </p:cNvPr>
          <p:cNvSpPr txBox="1"/>
          <p:nvPr/>
        </p:nvSpPr>
        <p:spPr>
          <a:xfrm>
            <a:off x="643972" y="5052687"/>
            <a:ext cx="113358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1</a:t>
            </a:r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인당 면적</a:t>
            </a:r>
            <a:r>
              <a:rPr lang="en-US" altLang="ko-KR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(</a:t>
            </a:r>
            <a:r>
              <a:rPr lang="ko-KR" altLang="en-US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이용자 수</a:t>
            </a:r>
            <a:r>
              <a:rPr lang="en-US" altLang="ko-KR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/</a:t>
            </a:r>
            <a:r>
              <a:rPr lang="ko-KR" altLang="en-US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시설 면적</a:t>
            </a:r>
            <a:r>
              <a:rPr lang="en-US" altLang="ko-KR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)</a:t>
            </a:r>
            <a:r>
              <a:rPr lang="ko-KR" altLang="en-US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을 계산하여 </a:t>
            </a:r>
            <a:r>
              <a:rPr lang="en-US" altLang="ko-KR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5</a:t>
            </a:r>
            <a:r>
              <a:rPr lang="ko-KR" altLang="en-US" sz="3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단계로 구분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1313E2-81E1-472C-A3E8-07904C940D60}"/>
              </a:ext>
            </a:extLst>
          </p:cNvPr>
          <p:cNvSpPr txBox="1"/>
          <p:nvPr/>
        </p:nvSpPr>
        <p:spPr>
          <a:xfrm>
            <a:off x="1157424" y="5731378"/>
            <a:ext cx="10135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각 단계별로 위험 점수 차등 부여</a:t>
            </a:r>
          </a:p>
        </p:txBody>
      </p:sp>
    </p:spTree>
    <p:extLst>
      <p:ext uri="{BB962C8B-B14F-4D97-AF65-F5344CB8AC3E}">
        <p14:creationId xmlns:p14="http://schemas.microsoft.com/office/powerpoint/2010/main" val="20121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52331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406253" y="393488"/>
            <a:ext cx="5899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이용자 수 파악하기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</a:t>
            </a:r>
          </a:p>
        </p:txBody>
      </p:sp>
      <p:pic>
        <p:nvPicPr>
          <p:cNvPr id="3" name="sample01">
            <a:hlinkClick r:id="" action="ppaction://media"/>
            <a:extLst>
              <a:ext uri="{FF2B5EF4-FFF2-40B4-BE49-F238E27FC236}">
                <a16:creationId xmlns:a16="http://schemas.microsoft.com/office/drawing/2014/main" id="{29954381-BBD4-4F3E-A664-8C90324321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33.3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98874" y="1157950"/>
            <a:ext cx="8994252" cy="50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6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52331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43971" y="393488"/>
            <a:ext cx="589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 이용자 수 파악하기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</a:t>
            </a:r>
          </a:p>
        </p:txBody>
      </p:sp>
      <p:pic>
        <p:nvPicPr>
          <p:cNvPr id="2" name="out_01">
            <a:hlinkClick r:id="" action="ppaction://media"/>
            <a:extLst>
              <a:ext uri="{FF2B5EF4-FFF2-40B4-BE49-F238E27FC236}">
                <a16:creationId xmlns:a16="http://schemas.microsoft.com/office/drawing/2014/main" id="{068998BB-3A30-4080-AFEF-2623BA611B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329" y="1275745"/>
            <a:ext cx="9064416" cy="511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15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45576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4557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방문 데이터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25F8F7-B901-43A9-AFC2-86B00EEBB45B}"/>
              </a:ext>
            </a:extLst>
          </p:cNvPr>
          <p:cNvGrpSpPr/>
          <p:nvPr/>
        </p:nvGrpSpPr>
        <p:grpSpPr>
          <a:xfrm>
            <a:off x="6977961" y="976775"/>
            <a:ext cx="3158975" cy="3002355"/>
            <a:chOff x="238125" y="118110"/>
            <a:chExt cx="5334975" cy="604049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BBD9AE5-C20A-4239-AF8E-0A88734F71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8125" y="118110"/>
              <a:ext cx="5334975" cy="34480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A69A151-0300-4EE8-96A4-63B2297B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125" y="3566160"/>
              <a:ext cx="5334975" cy="2592443"/>
            </a:xfrm>
            <a:prstGeom prst="rect">
              <a:avLst/>
            </a:prstGeom>
          </p:spPr>
        </p:pic>
      </p:grpSp>
      <p:pic>
        <p:nvPicPr>
          <p:cNvPr id="1026" name="Picture 2" descr="소통시은 첫번째 소식입니다.        질병관리본부 국민소통단 4기 OT.  정은경 본부장님과 영상 간담회">
            <a:extLst>
              <a:ext uri="{FF2B5EF4-FFF2-40B4-BE49-F238E27FC236}">
                <a16:creationId xmlns:a16="http://schemas.microsoft.com/office/drawing/2014/main" id="{DE163335-5F23-48E6-A6E8-11B846743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320" y="1227820"/>
            <a:ext cx="2443944" cy="74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광주광역시청 로고">
            <a:extLst>
              <a:ext uri="{FF2B5EF4-FFF2-40B4-BE49-F238E27FC236}">
                <a16:creationId xmlns:a16="http://schemas.microsoft.com/office/drawing/2014/main" id="{87F3E92B-DD6B-4F7F-9B8F-7D1F4C0E1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52" y="2224549"/>
            <a:ext cx="2412000" cy="7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부산광역시청 로고">
            <a:extLst>
              <a:ext uri="{FF2B5EF4-FFF2-40B4-BE49-F238E27FC236}">
                <a16:creationId xmlns:a16="http://schemas.microsoft.com/office/drawing/2014/main" id="{DF3FF2D3-DCD8-4B35-94F3-4C57329E3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766" y="3087567"/>
            <a:ext cx="2443944" cy="83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2103A8-B297-4F25-9EE8-24354706378F}"/>
              </a:ext>
            </a:extLst>
          </p:cNvPr>
          <p:cNvSpPr txBox="1"/>
          <p:nvPr/>
        </p:nvSpPr>
        <p:spPr>
          <a:xfrm>
            <a:off x="1086454" y="5628692"/>
            <a:ext cx="101358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최근 </a:t>
            </a:r>
            <a:r>
              <a:rPr lang="ko-KR" altLang="en-US" sz="3000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확진자</a:t>
            </a:r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</a:t>
            </a:r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방문일</a:t>
            </a:r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에 따라 위험 점수 차등 부여</a:t>
            </a:r>
            <a:endParaRPr lang="ko-KR" altLang="en-US" sz="3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E561F6FD-32B7-450E-B165-2F0A022188F2}"/>
              </a:ext>
            </a:extLst>
          </p:cNvPr>
          <p:cNvSpPr/>
          <p:nvPr/>
        </p:nvSpPr>
        <p:spPr>
          <a:xfrm>
            <a:off x="5828547" y="4489419"/>
            <a:ext cx="651703" cy="84250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5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455765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08698" y="393488"/>
            <a:ext cx="4818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이용자 설문조사 결과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AB4D63E-F25B-4852-B722-3CCE3F826AC9}"/>
              </a:ext>
            </a:extLst>
          </p:cNvPr>
          <p:cNvGrpSpPr/>
          <p:nvPr/>
        </p:nvGrpSpPr>
        <p:grpSpPr>
          <a:xfrm>
            <a:off x="739341" y="1132294"/>
            <a:ext cx="5133349" cy="5332218"/>
            <a:chOff x="226694" y="160021"/>
            <a:chExt cx="5671186" cy="593216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475119ED-65A9-42FE-9E9D-F3643EB73CF1}"/>
                </a:ext>
              </a:extLst>
            </p:cNvPr>
            <p:cNvGrpSpPr/>
            <p:nvPr/>
          </p:nvGrpSpPr>
          <p:grpSpPr>
            <a:xfrm>
              <a:off x="226694" y="160021"/>
              <a:ext cx="5671186" cy="5932169"/>
              <a:chOff x="215264" y="0"/>
              <a:chExt cx="7391400" cy="7743825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6D0D7F0-6F1F-412A-84CF-E27A978BF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932" y="0"/>
                <a:ext cx="7381875" cy="5934075"/>
              </a:xfrm>
              <a:prstGeom prst="rect">
                <a:avLst/>
              </a:prstGeom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07C04F4-F4C5-4083-89B2-454FA2DFDE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264" y="5934075"/>
                <a:ext cx="7391400" cy="1809750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883D49A-06EB-4E14-A72C-85A994652775}"/>
                </a:ext>
              </a:extLst>
            </p:cNvPr>
            <p:cNvSpPr/>
            <p:nvPr/>
          </p:nvSpPr>
          <p:spPr>
            <a:xfrm>
              <a:off x="354330" y="731520"/>
              <a:ext cx="1257300" cy="331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28D3CFF-4C11-420F-8E13-F9E1B4CB523A}"/>
              </a:ext>
            </a:extLst>
          </p:cNvPr>
          <p:cNvSpPr/>
          <p:nvPr/>
        </p:nvSpPr>
        <p:spPr>
          <a:xfrm rot="16200000">
            <a:off x="6636774" y="1642832"/>
            <a:ext cx="651703" cy="125392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B37A0DCE-1513-477D-958D-215CA7AE9CDA}"/>
              </a:ext>
            </a:extLst>
          </p:cNvPr>
          <p:cNvSpPr/>
          <p:nvPr/>
        </p:nvSpPr>
        <p:spPr>
          <a:xfrm>
            <a:off x="9045945" y="3791153"/>
            <a:ext cx="651703" cy="84250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서버일러스트, 벡터, 상업적 이미지사이트 - 123RF">
            <a:extLst>
              <a:ext uri="{FF2B5EF4-FFF2-40B4-BE49-F238E27FC236}">
                <a16:creationId xmlns:a16="http://schemas.microsoft.com/office/drawing/2014/main" id="{454C843A-6763-4F99-A93A-FEBC121F0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4" t="16375" r="7034" b="13548"/>
          <a:stretch/>
        </p:blipFill>
        <p:spPr bwMode="auto">
          <a:xfrm>
            <a:off x="8054545" y="1130521"/>
            <a:ext cx="2634505" cy="2167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DF9301-63F0-4FB9-8B97-D1A48D12DF24}"/>
              </a:ext>
            </a:extLst>
          </p:cNvPr>
          <p:cNvSpPr txBox="1"/>
          <p:nvPr/>
        </p:nvSpPr>
        <p:spPr>
          <a:xfrm>
            <a:off x="6549340" y="4825773"/>
            <a:ext cx="5407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이용자 설문조사 결과</a:t>
            </a:r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를 합산하여 </a:t>
            </a:r>
            <a:endParaRPr lang="en-US" altLang="ko-KR" sz="3000" dirty="0"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위험 점수 부여</a:t>
            </a:r>
            <a:endParaRPr lang="ko-KR" altLang="en-US" sz="30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39517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컴퓨터, 실내, 모니터, 지도이(가) 표시된 사진&#10;&#10;자동 생성된 설명">
            <a:extLst>
              <a:ext uri="{FF2B5EF4-FFF2-40B4-BE49-F238E27FC236}">
                <a16:creationId xmlns:a16="http://schemas.microsoft.com/office/drawing/2014/main" id="{CE81D367-6737-4574-A878-3A93A7AF8F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8797" r="1417" b="40894"/>
          <a:stretch/>
        </p:blipFill>
        <p:spPr>
          <a:xfrm>
            <a:off x="905415" y="1102445"/>
            <a:ext cx="10381170" cy="3688630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0A78220-3780-46D8-AB96-1B90D317062D}"/>
              </a:ext>
            </a:extLst>
          </p:cNvPr>
          <p:cNvSpPr/>
          <p:nvPr/>
        </p:nvSpPr>
        <p:spPr>
          <a:xfrm>
            <a:off x="5647507" y="4915256"/>
            <a:ext cx="651703" cy="84250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3B651-CD6C-4023-9826-F35D91227373}"/>
              </a:ext>
            </a:extLst>
          </p:cNvPr>
          <p:cNvSpPr txBox="1"/>
          <p:nvPr/>
        </p:nvSpPr>
        <p:spPr>
          <a:xfrm>
            <a:off x="905415" y="5739764"/>
            <a:ext cx="101358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이동</a:t>
            </a:r>
            <a:r>
              <a:rPr lang="ko-KR" altLang="en-US" sz="25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한 좌표의 위치를 선으로 이어서 </a:t>
            </a:r>
            <a:r>
              <a:rPr lang="en-US" altLang="ko-KR" sz="25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App</a:t>
            </a:r>
            <a:r>
              <a:rPr lang="ko-KR" altLang="en-US" sz="25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에 표시</a:t>
            </a:r>
            <a:endParaRPr lang="ko-KR" altLang="en-US" sz="25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176D1-8314-440D-955E-8BDACDC7B040}"/>
              </a:ext>
            </a:extLst>
          </p:cNvPr>
          <p:cNvSpPr txBox="1"/>
          <p:nvPr/>
        </p:nvSpPr>
        <p:spPr>
          <a:xfrm>
            <a:off x="905415" y="6216818"/>
            <a:ext cx="101358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 err="1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확진자</a:t>
            </a:r>
            <a:r>
              <a:rPr lang="ko-KR" altLang="en-US" sz="25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동선과 유사할 경우 </a:t>
            </a:r>
            <a:r>
              <a:rPr lang="en-US" altLang="ko-KR" sz="25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Push </a:t>
            </a:r>
            <a:r>
              <a:rPr lang="ko-KR" altLang="en-US" sz="2500" dirty="0">
                <a:solidFill>
                  <a:srgbClr val="FF0000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알람</a:t>
            </a:r>
            <a:r>
              <a:rPr lang="ko-KR" altLang="en-US" sz="2500" dirty="0"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발송 </a:t>
            </a:r>
            <a:endParaRPr lang="ko-KR" altLang="en-US" sz="2500" dirty="0">
              <a:solidFill>
                <a:schemeClr val="tx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13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39517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3951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사용기술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지도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API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</a:t>
            </a:r>
            <a:endParaRPr lang="ko-KR" altLang="en-US" sz="32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4" name="final1">
            <a:hlinkClick r:id="" action="ppaction://media"/>
            <a:extLst>
              <a:ext uri="{FF2B5EF4-FFF2-40B4-BE49-F238E27FC236}">
                <a16:creationId xmlns:a16="http://schemas.microsoft.com/office/drawing/2014/main" id="{9AC8FE64-1CFD-4FA1-92E6-A1D05B8782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7867" end="3908"/>
                </p14:media>
              </p:ext>
            </p:extLst>
          </p:nvPr>
        </p:nvPicPr>
        <p:blipFill rotWithShape="1">
          <a:blip r:embed="rId5"/>
          <a:srcRect t="1394"/>
          <a:stretch/>
        </p:blipFill>
        <p:spPr>
          <a:xfrm>
            <a:off x="1425140" y="1162050"/>
            <a:ext cx="9814359" cy="530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7" name="그림 6" descr="방, 테이블이(가) 표시된 사진&#10;&#10;자동 생성된 설명">
            <a:extLst>
              <a:ext uri="{FF2B5EF4-FFF2-40B4-BE49-F238E27FC236}">
                <a16:creationId xmlns:a16="http://schemas.microsoft.com/office/drawing/2014/main" id="{366F3D6D-25CB-4303-B3AD-123D02C83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581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5" name="그림 4" descr="조류, 꽃이(가) 표시된 사진&#10;&#10;자동 생성된 설명">
            <a:extLst>
              <a:ext uri="{FF2B5EF4-FFF2-40B4-BE49-F238E27FC236}">
                <a16:creationId xmlns:a16="http://schemas.microsoft.com/office/drawing/2014/main" id="{C2127EC5-4A54-4B0F-B3CC-98BA92AAD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62" y="1103811"/>
            <a:ext cx="2986875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0260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9891" y="230837"/>
            <a:ext cx="2120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</a:t>
            </a:r>
            <a:endParaRPr lang="ko-KR" altLang="en-US" sz="44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4D179-8EC5-4CC2-9EAE-9823761A101C}"/>
              </a:ext>
            </a:extLst>
          </p:cNvPr>
          <p:cNvSpPr txBox="1"/>
          <p:nvPr/>
        </p:nvSpPr>
        <p:spPr>
          <a:xfrm>
            <a:off x="1209891" y="1069066"/>
            <a:ext cx="592259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소개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기획 배경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프로젝트 소개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4.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기술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5.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6. </a:t>
            </a:r>
            <a:r>
              <a:rPr lang="ko-KR" altLang="en-US" sz="3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 효과</a:t>
            </a:r>
            <a:endParaRPr lang="en-US" altLang="ko-KR" sz="3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2AF53A4-45EB-4766-8508-36BDAEC8822A}"/>
              </a:ext>
            </a:extLst>
          </p:cNvPr>
          <p:cNvCxnSpPr>
            <a:cxnSpLocks/>
          </p:cNvCxnSpPr>
          <p:nvPr/>
        </p:nvCxnSpPr>
        <p:spPr>
          <a:xfrm>
            <a:off x="1363061" y="2615840"/>
            <a:ext cx="4666707" cy="5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37488A5-BE6F-4386-857C-E63D409B9341}"/>
              </a:ext>
            </a:extLst>
          </p:cNvPr>
          <p:cNvCxnSpPr>
            <a:cxnSpLocks/>
          </p:cNvCxnSpPr>
          <p:nvPr/>
        </p:nvCxnSpPr>
        <p:spPr>
          <a:xfrm>
            <a:off x="1343275" y="1667713"/>
            <a:ext cx="466670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88EA20F-53E3-484B-A892-C2724EBB0FFC}"/>
              </a:ext>
            </a:extLst>
          </p:cNvPr>
          <p:cNvCxnSpPr>
            <a:cxnSpLocks/>
          </p:cNvCxnSpPr>
          <p:nvPr/>
        </p:nvCxnSpPr>
        <p:spPr>
          <a:xfrm>
            <a:off x="1343270" y="3570153"/>
            <a:ext cx="4666707" cy="5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2C930B-93DB-4C4B-8DAF-E98905FC8E86}"/>
              </a:ext>
            </a:extLst>
          </p:cNvPr>
          <p:cNvCxnSpPr>
            <a:cxnSpLocks/>
          </p:cNvCxnSpPr>
          <p:nvPr/>
        </p:nvCxnSpPr>
        <p:spPr>
          <a:xfrm>
            <a:off x="1363062" y="4440735"/>
            <a:ext cx="4666707" cy="5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B6D3EBA-C9F7-4978-B9CC-40C0DC00ECC0}"/>
              </a:ext>
            </a:extLst>
          </p:cNvPr>
          <p:cNvCxnSpPr>
            <a:cxnSpLocks/>
          </p:cNvCxnSpPr>
          <p:nvPr/>
        </p:nvCxnSpPr>
        <p:spPr>
          <a:xfrm>
            <a:off x="1343271" y="5311766"/>
            <a:ext cx="4666707" cy="5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67B7860-E2B0-405D-8816-46E44F8C45A8}"/>
              </a:ext>
            </a:extLst>
          </p:cNvPr>
          <p:cNvCxnSpPr>
            <a:cxnSpLocks/>
          </p:cNvCxnSpPr>
          <p:nvPr/>
        </p:nvCxnSpPr>
        <p:spPr>
          <a:xfrm>
            <a:off x="1343272" y="6181899"/>
            <a:ext cx="4666707" cy="56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3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6" name="그림 5" descr="조류이(가) 표시된 사진&#10;&#10;자동 생성된 설명">
            <a:extLst>
              <a:ext uri="{FF2B5EF4-FFF2-40B4-BE49-F238E27FC236}">
                <a16:creationId xmlns:a16="http://schemas.microsoft.com/office/drawing/2014/main" id="{FA3AC3AA-694C-4E0A-AC2A-8E9B1B086A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45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27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C2DC35B-0725-4EDA-9A9E-03774DF3E6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9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1224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6" name="그림 5" descr="스크린샷, 음식이(가) 표시된 사진&#10;&#10;자동 생성된 설명">
            <a:extLst>
              <a:ext uri="{FF2B5EF4-FFF2-40B4-BE49-F238E27FC236}">
                <a16:creationId xmlns:a16="http://schemas.microsoft.com/office/drawing/2014/main" id="{C3939BC2-8D94-4AA8-8BB2-57FB0F3C79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89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9562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DDFD66-5014-41A0-827A-3A5CED0916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126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4679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4DB0D4-14AA-4F60-BDFE-CADE5A5A13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245" y="1103811"/>
            <a:ext cx="2989641" cy="531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917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E98598-6263-4604-9874-777AEE651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8" y="1103811"/>
            <a:ext cx="2989640" cy="53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12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148630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739341" y="393488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E50D91-8D82-4D9D-A089-A4765DD4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97" y="1103811"/>
            <a:ext cx="2989641" cy="53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47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222921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90371" y="393488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06.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기대효과</a:t>
            </a:r>
          </a:p>
        </p:txBody>
      </p:sp>
      <p:pic>
        <p:nvPicPr>
          <p:cNvPr id="6146" name="Picture 2" descr="Quarantine symbol coronavirus protection stay at Vector Image">
            <a:extLst>
              <a:ext uri="{FF2B5EF4-FFF2-40B4-BE49-F238E27FC236}">
                <a16:creationId xmlns:a16="http://schemas.microsoft.com/office/drawing/2014/main" id="{7D036075-3BF3-4B25-9C15-7AE7D7F82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12827" r="14577" b="21688"/>
          <a:stretch/>
        </p:blipFill>
        <p:spPr bwMode="auto">
          <a:xfrm>
            <a:off x="4996223" y="1835055"/>
            <a:ext cx="2384386" cy="249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병 사진, 이미지, 일러스트, 캘리그라피 - 크라우드픽">
            <a:extLst>
              <a:ext uri="{FF2B5EF4-FFF2-40B4-BE49-F238E27FC236}">
                <a16:creationId xmlns:a16="http://schemas.microsoft.com/office/drawing/2014/main" id="{416805FB-EC7C-4BDE-BF71-A2055C9B5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727" y="2416705"/>
            <a:ext cx="3153124" cy="17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999D7F7-865B-4A5D-8300-B90D9CCE83DE}"/>
              </a:ext>
            </a:extLst>
          </p:cNvPr>
          <p:cNvGrpSpPr/>
          <p:nvPr/>
        </p:nvGrpSpPr>
        <p:grpSpPr>
          <a:xfrm>
            <a:off x="662176" y="2409013"/>
            <a:ext cx="3259929" cy="1864705"/>
            <a:chOff x="639628" y="2238055"/>
            <a:chExt cx="3259929" cy="1864705"/>
          </a:xfrm>
        </p:grpSpPr>
        <p:pic>
          <p:nvPicPr>
            <p:cNvPr id="6150" name="Picture 6" descr="위험 건물 아이콘입니다. 벡터 일러스트 레이 션 스타일은 검은, 회색, 녹색, 파란색, 노란색 컬러 버전 기호를 구축 플랫 아이코닉 위험입니다.  웹 및 소프트웨어 인터페이스 용으로 설계되었습니다. 로열티 무료 사진, 그림, 이미지 그리고">
              <a:extLst>
                <a:ext uri="{FF2B5EF4-FFF2-40B4-BE49-F238E27FC236}">
                  <a16:creationId xmlns:a16="http://schemas.microsoft.com/office/drawing/2014/main" id="{47EC1D58-E6BD-4EB7-9262-9B37693CAD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3" t="13297" r="35705" b="10246"/>
            <a:stretch/>
          </p:blipFill>
          <p:spPr bwMode="auto">
            <a:xfrm>
              <a:off x="2060998" y="2324342"/>
              <a:ext cx="1838559" cy="1778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2" name="Picture 8" descr="걷는 남자 고립 벡터 아이콘입니다 걷는 사람 일러스트 그림 그림 그림 그림 그림 그림 개념 기호에 대한 스톡 벡터 아트 및 기타 이미지  - iStock">
              <a:extLst>
                <a:ext uri="{FF2B5EF4-FFF2-40B4-BE49-F238E27FC236}">
                  <a16:creationId xmlns:a16="http://schemas.microsoft.com/office/drawing/2014/main" id="{A4F7C60E-EFEF-4E97-81DB-88A84E235D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42" t="24947" r="35045" b="25113"/>
            <a:stretch/>
          </p:blipFill>
          <p:spPr bwMode="auto">
            <a:xfrm>
              <a:off x="639628" y="2358108"/>
              <a:ext cx="1296365" cy="1736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 descr="Exclamation vector icon, important mark, attention logo, warning ...">
              <a:extLst>
                <a:ext uri="{FF2B5EF4-FFF2-40B4-BE49-F238E27FC236}">
                  <a16:creationId xmlns:a16="http://schemas.microsoft.com/office/drawing/2014/main" id="{E0C03F2F-2B24-4AA7-8E6B-C095E40791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2411" b="69129" l="27809" r="70694">
                          <a14:foregroundMark x1="49519" y1="42308" x2="49519" y2="42308"/>
                          <a14:foregroundMark x1="49279" y1="55769" x2="49279" y2="55769"/>
                          <a14:foregroundMark x1="49279" y1="45192" x2="49279" y2="451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8" t="27821" r="23946" b="26281"/>
            <a:stretch/>
          </p:blipFill>
          <p:spPr bwMode="auto">
            <a:xfrm rot="823745" flipH="1">
              <a:off x="1549178" y="2238055"/>
              <a:ext cx="609544" cy="492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AA06D00-6DB1-46A8-8BCD-4B9E4DBED458}"/>
              </a:ext>
            </a:extLst>
          </p:cNvPr>
          <p:cNvSpPr txBox="1"/>
          <p:nvPr/>
        </p:nvSpPr>
        <p:spPr>
          <a:xfrm>
            <a:off x="1103817" y="4570861"/>
            <a:ext cx="2254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위험 시설 회피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F484FE-3CBB-4E28-8F66-AB2CAA0C6E23}"/>
              </a:ext>
            </a:extLst>
          </p:cNvPr>
          <p:cNvSpPr txBox="1"/>
          <p:nvPr/>
        </p:nvSpPr>
        <p:spPr>
          <a:xfrm>
            <a:off x="4322786" y="4570861"/>
            <a:ext cx="354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신속한 자가격리 및 검사 활성화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1C5427-9FDC-45F1-9F5D-471B1180C193}"/>
              </a:ext>
            </a:extLst>
          </p:cNvPr>
          <p:cNvSpPr txBox="1"/>
          <p:nvPr/>
        </p:nvSpPr>
        <p:spPr>
          <a:xfrm>
            <a:off x="8446633" y="4570861"/>
            <a:ext cx="3338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바이러스에 대한 경각심 유지</a:t>
            </a:r>
          </a:p>
        </p:txBody>
      </p:sp>
    </p:spTree>
    <p:extLst>
      <p:ext uri="{BB962C8B-B14F-4D97-AF65-F5344CB8AC3E}">
        <p14:creationId xmlns:p14="http://schemas.microsoft.com/office/powerpoint/2010/main" val="364846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0B7EA-46FB-4F70-8DB5-6B7FB4933A95}"/>
              </a:ext>
            </a:extLst>
          </p:cNvPr>
          <p:cNvSpPr txBox="1"/>
          <p:nvPr/>
        </p:nvSpPr>
        <p:spPr>
          <a:xfrm>
            <a:off x="4635517" y="2447473"/>
            <a:ext cx="29209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88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59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10B7EA-46FB-4F70-8DB5-6B7FB4933A95}"/>
              </a:ext>
            </a:extLst>
          </p:cNvPr>
          <p:cNvSpPr txBox="1"/>
          <p:nvPr/>
        </p:nvSpPr>
        <p:spPr>
          <a:xfrm>
            <a:off x="3355936" y="2447473"/>
            <a:ext cx="5480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spc="-30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  <a:endParaRPr lang="ko-KR" altLang="en-US" sz="8800" spc="-30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17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6E0A768D-11FA-4EEB-8CD8-C6F9635B6240}"/>
              </a:ext>
            </a:extLst>
          </p:cNvPr>
          <p:cNvGrpSpPr/>
          <p:nvPr/>
        </p:nvGrpSpPr>
        <p:grpSpPr>
          <a:xfrm>
            <a:off x="895893" y="511042"/>
            <a:ext cx="1923925" cy="584775"/>
            <a:chOff x="1026522" y="444843"/>
            <a:chExt cx="1923925" cy="584775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BD73AC7B-A984-479E-B343-CC41E9B4462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522" y="989148"/>
              <a:ext cx="192392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75FD81-FFE7-4434-BC04-F90AD111A16C}"/>
                </a:ext>
              </a:extLst>
            </p:cNvPr>
            <p:cNvSpPr txBox="1"/>
            <p:nvPr/>
          </p:nvSpPr>
          <p:spPr>
            <a:xfrm>
              <a:off x="1026522" y="444843"/>
              <a:ext cx="19239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01.</a:t>
              </a:r>
              <a:r>
                <a:rPr lang="ko-KR" altLang="en-US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소개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906F2C9-8CE4-46CD-9DD7-2CA4483BAB1F}"/>
              </a:ext>
            </a:extLst>
          </p:cNvPr>
          <p:cNvSpPr txBox="1"/>
          <p:nvPr/>
        </p:nvSpPr>
        <p:spPr>
          <a:xfrm>
            <a:off x="949362" y="4769015"/>
            <a:ext cx="340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탁민경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en-US" altLang="ko-KR" sz="24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Organizer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56DDBA-8205-4746-B0BF-DD5273171FC4}"/>
              </a:ext>
            </a:extLst>
          </p:cNvPr>
          <p:cNvSpPr txBox="1"/>
          <p:nvPr/>
        </p:nvSpPr>
        <p:spPr>
          <a:xfrm>
            <a:off x="8577078" y="4769015"/>
            <a:ext cx="340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김현준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– </a:t>
            </a:r>
            <a:r>
              <a:rPr lang="en-US" altLang="ko-KR" sz="2400" dirty="0">
                <a:solidFill>
                  <a:srgbClr val="00B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Developer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9E536F-DC73-4246-934F-C9723D170D01}"/>
              </a:ext>
            </a:extLst>
          </p:cNvPr>
          <p:cNvSpPr txBox="1"/>
          <p:nvPr/>
        </p:nvSpPr>
        <p:spPr>
          <a:xfrm>
            <a:off x="4815306" y="4769015"/>
            <a:ext cx="3401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정현진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en-US" altLang="ko-KR" sz="2400" dirty="0">
                <a:solidFill>
                  <a:srgbClr val="0070C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Designer</a:t>
            </a:r>
          </a:p>
        </p:txBody>
      </p:sp>
      <p:pic>
        <p:nvPicPr>
          <p:cNvPr id="17" name="그림 16" descr="시계, 표지판이(가) 표시된 사진&#10;&#10;자동 생성된 설명">
            <a:extLst>
              <a:ext uri="{FF2B5EF4-FFF2-40B4-BE49-F238E27FC236}">
                <a16:creationId xmlns:a16="http://schemas.microsoft.com/office/drawing/2014/main" id="{7AEDE2ED-B744-4F04-9CBF-E373BCE680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46" y="1489499"/>
            <a:ext cx="3600000" cy="3600000"/>
          </a:xfrm>
          <a:prstGeom prst="rect">
            <a:avLst/>
          </a:prstGeom>
        </p:spPr>
      </p:pic>
      <p:pic>
        <p:nvPicPr>
          <p:cNvPr id="19" name="그림 18" descr="표지판, 그리기이(가) 표시된 사진&#10;&#10;자동 생성된 설명">
            <a:extLst>
              <a:ext uri="{FF2B5EF4-FFF2-40B4-BE49-F238E27FC236}">
                <a16:creationId xmlns:a16="http://schemas.microsoft.com/office/drawing/2014/main" id="{77FBACDF-AEFD-420B-894C-A7B95E954E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2" y="1489499"/>
            <a:ext cx="3600000" cy="360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0158271-B64B-44C0-979D-C835EEDFAF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74" y="1489499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1B31E37-F43A-4F5C-8B6B-F173A67E7E21}"/>
              </a:ext>
            </a:extLst>
          </p:cNvPr>
          <p:cNvGrpSpPr/>
          <p:nvPr/>
        </p:nvGrpSpPr>
        <p:grpSpPr>
          <a:xfrm>
            <a:off x="621312" y="519410"/>
            <a:ext cx="2694969" cy="584775"/>
            <a:chOff x="882570" y="461909"/>
            <a:chExt cx="2694969" cy="584775"/>
          </a:xfrm>
        </p:grpSpPr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1026522" y="989148"/>
              <a:ext cx="207053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4EDBF6-7169-4333-AA83-95D9898A3C1D}"/>
                </a:ext>
              </a:extLst>
            </p:cNvPr>
            <p:cNvSpPr txBox="1"/>
            <p:nvPr/>
          </p:nvSpPr>
          <p:spPr>
            <a:xfrm>
              <a:off x="882570" y="461909"/>
              <a:ext cx="2694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</a:t>
              </a:r>
              <a:r>
                <a:rPr lang="ko-KR" altLang="en-US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기획배경      </a:t>
              </a:r>
            </a:p>
          </p:txBody>
        </p:sp>
      </p:grpSp>
      <p:pic>
        <p:nvPicPr>
          <p:cNvPr id="1028" name="Picture 4" descr="야' 다음에 '놀자'...사회적 거리두기에 로고 변형으로 동참하는 기업들 - 'Startup's Story Platform'">
            <a:extLst>
              <a:ext uri="{FF2B5EF4-FFF2-40B4-BE49-F238E27FC236}">
                <a16:creationId xmlns:a16="http://schemas.microsoft.com/office/drawing/2014/main" id="{7FDAA2C4-F960-49B0-98F9-70562BFE6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520" y="1698901"/>
            <a:ext cx="2603204" cy="13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사회]&quot;사회적 거리두기 동참&quot; 브랜드 로고도 띄우는 기업들 | YTN">
            <a:extLst>
              <a:ext uri="{FF2B5EF4-FFF2-40B4-BE49-F238E27FC236}">
                <a16:creationId xmlns:a16="http://schemas.microsoft.com/office/drawing/2014/main" id="{79BCC9D3-1779-4469-A5CD-2DCA481A1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48" y="1750423"/>
            <a:ext cx="2664034" cy="149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우리 Daum에 보자” 기업들 '사회적 거리두기' 로고 모음 : 29STREET">
            <a:extLst>
              <a:ext uri="{FF2B5EF4-FFF2-40B4-BE49-F238E27FC236}">
                <a16:creationId xmlns:a16="http://schemas.microsoft.com/office/drawing/2014/main" id="{E6D926F0-A131-4B0F-B80E-32C975B9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476" y="3571882"/>
            <a:ext cx="2002313" cy="122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0" descr="코로나19 사태 속에서 국내외 기업들이 '사회적 거리두기' 동참을 독려하는 방법 | 허프포스트코리아 LIFE">
            <a:extLst>
              <a:ext uri="{FF2B5EF4-FFF2-40B4-BE49-F238E27FC236}">
                <a16:creationId xmlns:a16="http://schemas.microsoft.com/office/drawing/2014/main" id="{025CF088-4362-4598-83FC-AD58F2802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41326" y="333413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0" name="Picture 16" descr="사회]&quot;사회적 거리두기 동참&quot; 브랜드 로고도 띄우는 기업들 | YTN">
            <a:extLst>
              <a:ext uri="{FF2B5EF4-FFF2-40B4-BE49-F238E27FC236}">
                <a16:creationId xmlns:a16="http://schemas.microsoft.com/office/drawing/2014/main" id="{D0921ACC-9056-439D-ACDB-988361501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470" y="3892677"/>
            <a:ext cx="3147149" cy="184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253E27-5E1F-44F6-80D7-90C4D5EE7D3A}"/>
              </a:ext>
            </a:extLst>
          </p:cNvPr>
          <p:cNvSpPr txBox="1"/>
          <p:nvPr/>
        </p:nvSpPr>
        <p:spPr>
          <a:xfrm>
            <a:off x="394985" y="3441948"/>
            <a:ext cx="1688283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사회적 거리두기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FEB3FB-3B37-47C4-8987-CEC35E10C0C1}"/>
              </a:ext>
            </a:extLst>
          </p:cNvPr>
          <p:cNvSpPr txBox="1"/>
          <p:nvPr/>
        </p:nvSpPr>
        <p:spPr>
          <a:xfrm>
            <a:off x="1506394" y="5170578"/>
            <a:ext cx="696024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싸강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AD46FA-1ED7-4A88-A27E-113D1BC6BBFE}"/>
              </a:ext>
            </a:extLst>
          </p:cNvPr>
          <p:cNvSpPr txBox="1"/>
          <p:nvPr/>
        </p:nvSpPr>
        <p:spPr>
          <a:xfrm>
            <a:off x="9093503" y="4936636"/>
            <a:ext cx="130676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극복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F4A72F-2988-45C6-96EB-BD1B7ED90B17}"/>
              </a:ext>
            </a:extLst>
          </p:cNvPr>
          <p:cNvSpPr txBox="1"/>
          <p:nvPr/>
        </p:nvSpPr>
        <p:spPr>
          <a:xfrm>
            <a:off x="6687942" y="6062820"/>
            <a:ext cx="130676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집콕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챌린지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52F26-B262-43F0-86EB-1B54D904553C}"/>
              </a:ext>
            </a:extLst>
          </p:cNvPr>
          <p:cNvSpPr txBox="1"/>
          <p:nvPr/>
        </p:nvSpPr>
        <p:spPr>
          <a:xfrm>
            <a:off x="10225617" y="2866250"/>
            <a:ext cx="1077539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재택근무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6A8F03-0C75-45A1-ABAC-1C1E2D1D20B0}"/>
              </a:ext>
            </a:extLst>
          </p:cNvPr>
          <p:cNvSpPr txBox="1"/>
          <p:nvPr/>
        </p:nvSpPr>
        <p:spPr>
          <a:xfrm>
            <a:off x="3494098" y="5963058"/>
            <a:ext cx="1306768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</a:t>
            </a:r>
            <a:r>
              <a:rPr lang="ko-KR" altLang="en-US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언택트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시대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762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1B31E37-F43A-4F5C-8B6B-F173A67E7E21}"/>
              </a:ext>
            </a:extLst>
          </p:cNvPr>
          <p:cNvGrpSpPr/>
          <p:nvPr/>
        </p:nvGrpSpPr>
        <p:grpSpPr>
          <a:xfrm>
            <a:off x="621312" y="519410"/>
            <a:ext cx="2694969" cy="584775"/>
            <a:chOff x="882570" y="461909"/>
            <a:chExt cx="2694969" cy="584775"/>
          </a:xfrm>
        </p:grpSpPr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1026522" y="989148"/>
              <a:ext cx="207053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4EDBF6-7169-4333-AA83-95D9898A3C1D}"/>
                </a:ext>
              </a:extLst>
            </p:cNvPr>
            <p:cNvSpPr txBox="1"/>
            <p:nvPr/>
          </p:nvSpPr>
          <p:spPr>
            <a:xfrm>
              <a:off x="882570" y="461909"/>
              <a:ext cx="26949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02.</a:t>
              </a:r>
              <a:r>
                <a:rPr lang="ko-KR" altLang="en-US" sz="3200" spc="-150" dirty="0">
                  <a:solidFill>
                    <a:srgbClr val="00002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기획배경      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929ED79-C47C-4CA0-ACB2-5C93B359F96F}"/>
              </a:ext>
            </a:extLst>
          </p:cNvPr>
          <p:cNvSpPr txBox="1"/>
          <p:nvPr/>
        </p:nvSpPr>
        <p:spPr>
          <a:xfrm>
            <a:off x="3988822" y="5753815"/>
            <a:ext cx="4512774" cy="613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코로나 </a:t>
            </a:r>
            <a:r>
              <a:rPr lang="en-US" altLang="ko-KR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19 </a:t>
            </a:r>
            <a:r>
              <a:rPr lang="ko-KR" altLang="en-US" sz="25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일별 확진 환자 발생 추세 </a:t>
            </a:r>
            <a:endParaRPr lang="en-US" altLang="ko-KR" sz="25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ACA10F-687A-4B15-A71E-2CA9E6975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50" y="1104185"/>
            <a:ext cx="9941318" cy="4845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3D9027-1826-4819-BA82-8D33C674BCF5}"/>
              </a:ext>
            </a:extLst>
          </p:cNvPr>
          <p:cNvSpPr txBox="1"/>
          <p:nvPr/>
        </p:nvSpPr>
        <p:spPr>
          <a:xfrm>
            <a:off x="8395832" y="6300528"/>
            <a:ext cx="2925801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자료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질병관리본부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(20. 08. 27)</a:t>
            </a:r>
          </a:p>
        </p:txBody>
      </p:sp>
    </p:spTree>
    <p:extLst>
      <p:ext uri="{BB962C8B-B14F-4D97-AF65-F5344CB8AC3E}">
        <p14:creationId xmlns:p14="http://schemas.microsoft.com/office/powerpoint/2010/main" val="33509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29867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46744" y="393488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pic>
        <p:nvPicPr>
          <p:cNvPr id="11" name="그림 10" descr="조류, 꽃이(가) 표시된 사진&#10;&#10;자동 생성된 설명">
            <a:extLst>
              <a:ext uri="{FF2B5EF4-FFF2-40B4-BE49-F238E27FC236}">
                <a16:creationId xmlns:a16="http://schemas.microsoft.com/office/drawing/2014/main" id="{BD5AEE4D-6B1C-4652-99CA-259873AD83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30" y="1155976"/>
            <a:ext cx="2986715" cy="5308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429398-CD76-4908-8A3E-1FC7AE63A7E0}"/>
              </a:ext>
            </a:extLst>
          </p:cNvPr>
          <p:cNvSpPr txBox="1"/>
          <p:nvPr/>
        </p:nvSpPr>
        <p:spPr>
          <a:xfrm>
            <a:off x="5249094" y="1380457"/>
            <a:ext cx="3546164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Puncher : </a:t>
            </a:r>
            <a:r>
              <a:rPr lang="ko-KR" altLang="en-US" sz="24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목동</a:t>
            </a:r>
            <a:r>
              <a:rPr lang="en-US" altLang="ko-KR" sz="24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무모한 사람</a:t>
            </a:r>
            <a:endParaRPr lang="en-US" altLang="ko-KR" sz="24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601447-9AE8-45ED-B4D4-D857716BCF0F}"/>
              </a:ext>
            </a:extLst>
          </p:cNvPr>
          <p:cNvSpPr txBox="1"/>
          <p:nvPr/>
        </p:nvSpPr>
        <p:spPr>
          <a:xfrm>
            <a:off x="5304164" y="4470065"/>
            <a:ext cx="5266185" cy="65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위험도에 대한 </a:t>
            </a:r>
            <a:r>
              <a:rPr lang="ko-KR" altLang="en-US" sz="27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직관적 이미지 </a:t>
            </a:r>
            <a:r>
              <a:rPr lang="ko-KR" altLang="en-US" sz="27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제공</a:t>
            </a:r>
            <a:endParaRPr lang="en-US" altLang="ko-KR" sz="27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F1E276-C465-40E1-8682-05F869F64B5D}"/>
              </a:ext>
            </a:extLst>
          </p:cNvPr>
          <p:cNvSpPr txBox="1"/>
          <p:nvPr/>
        </p:nvSpPr>
        <p:spPr>
          <a:xfrm>
            <a:off x="5334897" y="5290639"/>
            <a:ext cx="5125121" cy="6556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spc="-150" dirty="0" err="1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확진자</a:t>
            </a:r>
            <a:r>
              <a:rPr lang="ko-KR" altLang="en-US" sz="27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동선과 비교를 통한 </a:t>
            </a:r>
            <a:r>
              <a:rPr lang="en-US" altLang="ko-KR" sz="27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Push </a:t>
            </a:r>
            <a:r>
              <a:rPr lang="ko-KR" altLang="en-US" sz="27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</a:t>
            </a:r>
            <a:endParaRPr lang="en-US" altLang="ko-KR" sz="2700" spc="-150" dirty="0">
              <a:solidFill>
                <a:srgbClr val="FF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072CA-88C3-4C5F-96FB-0857727A82CD}"/>
              </a:ext>
            </a:extLst>
          </p:cNvPr>
          <p:cNvSpPr txBox="1"/>
          <p:nvPr/>
        </p:nvSpPr>
        <p:spPr>
          <a:xfrm>
            <a:off x="5249094" y="2039939"/>
            <a:ext cx="5176417" cy="11470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본 서비스가 사용자들을 </a:t>
            </a:r>
            <a:r>
              <a:rPr lang="ko-KR" altLang="en-US" sz="24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안전지대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이끌 것</a:t>
            </a:r>
            <a:endParaRPr lang="en-US" altLang="ko-KR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spc="-150" dirty="0">
                <a:solidFill>
                  <a:srgbClr val="FF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무모한 행동</a:t>
            </a:r>
            <a:r>
              <a:rPr lang="ko-KR" altLang="en-US" sz="2400" spc="-15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하는 사람을 변화 시킬 것</a:t>
            </a:r>
            <a:endParaRPr lang="en-US" altLang="ko-KR" sz="2400" spc="-15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B31A20-E24B-4E9A-8966-6D6FAE5AFF6F}"/>
              </a:ext>
            </a:extLst>
          </p:cNvPr>
          <p:cNvSpPr/>
          <p:nvPr/>
        </p:nvSpPr>
        <p:spPr>
          <a:xfrm>
            <a:off x="5193835" y="1201696"/>
            <a:ext cx="5492966" cy="22552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98A3A343-9F56-4082-8449-390824B037DF}"/>
              </a:ext>
            </a:extLst>
          </p:cNvPr>
          <p:cNvSpPr/>
          <p:nvPr/>
        </p:nvSpPr>
        <p:spPr>
          <a:xfrm>
            <a:off x="7691391" y="3645161"/>
            <a:ext cx="553111" cy="7601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4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29867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46744" y="393488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89FAEF-F62B-4AEE-A6C4-34DC8B2E9D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41" y="1548570"/>
            <a:ext cx="2341041" cy="41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5C5F4C-8453-4E04-9A28-D1577DADCB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672" y="1548570"/>
            <a:ext cx="2341041" cy="41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A412C6-8B09-4888-AE9C-CD856A30D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003" y="1548570"/>
            <a:ext cx="2341041" cy="41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 descr="스크린샷, 꽃이(가) 표시된 사진&#10;&#10;자동 생성된 설명">
            <a:extLst>
              <a:ext uri="{FF2B5EF4-FFF2-40B4-BE49-F238E27FC236}">
                <a16:creationId xmlns:a16="http://schemas.microsoft.com/office/drawing/2014/main" id="{7AAE2767-3566-4CD4-AAB8-F0F4018C95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334" y="1548570"/>
            <a:ext cx="2341041" cy="41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298671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646744" y="393488"/>
            <a:ext cx="2986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</a:p>
        </p:txBody>
      </p:sp>
      <p:pic>
        <p:nvPicPr>
          <p:cNvPr id="5" name="Picture 2" descr="Important, Exclamation Mark, Mark, Attention, Warning">
            <a:extLst>
              <a:ext uri="{FF2B5EF4-FFF2-40B4-BE49-F238E27FC236}">
                <a16:creationId xmlns:a16="http://schemas.microsoft.com/office/drawing/2014/main" id="{DE43FAD7-F79D-494E-AF40-D337A9C4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36" y="5614994"/>
            <a:ext cx="479853" cy="55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lasher, Signal, Police, Alarm Clock, Salvation, Siren">
            <a:extLst>
              <a:ext uri="{FF2B5EF4-FFF2-40B4-BE49-F238E27FC236}">
                <a16:creationId xmlns:a16="http://schemas.microsoft.com/office/drawing/2014/main" id="{F98E4CB3-1B07-4FA8-8646-E55D01A73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502" y="5502569"/>
            <a:ext cx="776943" cy="77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5477150-64DB-4A23-BFA0-53BB438A6D6E}"/>
              </a:ext>
            </a:extLst>
          </p:cNvPr>
          <p:cNvSpPr txBox="1"/>
          <p:nvPr/>
        </p:nvSpPr>
        <p:spPr>
          <a:xfrm>
            <a:off x="2232698" y="5697259"/>
            <a:ext cx="191911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경고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Push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 발송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98534-C4FB-4C50-A7B5-640E75D88AB3}"/>
              </a:ext>
            </a:extLst>
          </p:cNvPr>
          <p:cNvSpPr txBox="1"/>
          <p:nvPr/>
        </p:nvSpPr>
        <p:spPr>
          <a:xfrm>
            <a:off x="8241540" y="5653475"/>
            <a:ext cx="1919115" cy="467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주의 </a:t>
            </a:r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Push </a:t>
            </a:r>
            <a:r>
              <a:rPr lang="ko-KR" altLang="en-US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알람 발송</a:t>
            </a:r>
            <a:endParaRPr lang="en-US" altLang="ko-KR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10500A-7D22-449B-94A9-41FB40D4F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41" y="1262512"/>
            <a:ext cx="2259965" cy="4014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77DA00-13B4-4022-8D03-C7A43FCB6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2255" y="1262512"/>
            <a:ext cx="2259966" cy="4014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CD1BD3-43C5-40BA-B55C-124DAE3DFA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7601" y="1262512"/>
            <a:ext cx="2259966" cy="4014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5DC3C9A-41D9-4D4A-9F65-7A0DA95127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097" y="1262512"/>
            <a:ext cx="2259966" cy="40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7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/>
        </p:nvCxnSpPr>
        <p:spPr>
          <a:xfrm>
            <a:off x="739341" y="978263"/>
            <a:ext cx="481650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1C05EB-8AED-4841-838B-6C0C3C18E8ED}"/>
              </a:ext>
            </a:extLst>
          </p:cNvPr>
          <p:cNvSpPr txBox="1"/>
          <p:nvPr/>
        </p:nvSpPr>
        <p:spPr>
          <a:xfrm>
            <a:off x="437611" y="382930"/>
            <a:ext cx="526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소개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구성도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E9C73E5-CDC4-42D8-A5D4-6EAADFE43727}"/>
              </a:ext>
            </a:extLst>
          </p:cNvPr>
          <p:cNvGrpSpPr/>
          <p:nvPr/>
        </p:nvGrpSpPr>
        <p:grpSpPr>
          <a:xfrm>
            <a:off x="981169" y="1030412"/>
            <a:ext cx="10229661" cy="5347240"/>
            <a:chOff x="981169" y="972537"/>
            <a:chExt cx="10229661" cy="534724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5584D00-691A-477B-83CB-FC105D6818DA}"/>
                </a:ext>
              </a:extLst>
            </p:cNvPr>
            <p:cNvGrpSpPr/>
            <p:nvPr/>
          </p:nvGrpSpPr>
          <p:grpSpPr>
            <a:xfrm>
              <a:off x="981169" y="1386749"/>
              <a:ext cx="10229661" cy="4933028"/>
              <a:chOff x="545541" y="307842"/>
              <a:chExt cx="11347572" cy="5830067"/>
            </a:xfrm>
          </p:grpSpPr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EF2E55C1-09CD-4BE5-9BD9-EC77EA95A890}"/>
                  </a:ext>
                </a:extLst>
              </p:cNvPr>
              <p:cNvSpPr/>
              <p:nvPr/>
            </p:nvSpPr>
            <p:spPr>
              <a:xfrm>
                <a:off x="3917506" y="307842"/>
                <a:ext cx="4200860" cy="583006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722471F7-144F-4209-8C70-8E358A3B3A5B}"/>
                  </a:ext>
                </a:extLst>
              </p:cNvPr>
              <p:cNvSpPr/>
              <p:nvPr/>
            </p:nvSpPr>
            <p:spPr>
              <a:xfrm>
                <a:off x="4096856" y="475111"/>
                <a:ext cx="3843091" cy="5778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수신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05D13BC-3E10-44DD-9A50-D1F5F412CA3D}"/>
                  </a:ext>
                </a:extLst>
              </p:cNvPr>
              <p:cNvSpPr/>
              <p:nvPr/>
            </p:nvSpPr>
            <p:spPr>
              <a:xfrm>
                <a:off x="4114162" y="4618816"/>
                <a:ext cx="1824719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관리자 데이터</a:t>
                </a: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EF1BE693-1734-4EF1-B4C1-F18FE588401D}"/>
                  </a:ext>
                </a:extLst>
              </p:cNvPr>
              <p:cNvSpPr/>
              <p:nvPr/>
            </p:nvSpPr>
            <p:spPr>
              <a:xfrm>
                <a:off x="6027813" y="4627918"/>
                <a:ext cx="1912133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지도 정보 갱신</a:t>
                </a: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109C51A-D6A8-41A3-A93A-2379DA3A2E46}"/>
                  </a:ext>
                </a:extLst>
              </p:cNvPr>
              <p:cNvSpPr/>
              <p:nvPr/>
            </p:nvSpPr>
            <p:spPr>
              <a:xfrm>
                <a:off x="4096855" y="3746774"/>
                <a:ext cx="3843091" cy="5778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시설 위험도 알고리즘 </a:t>
                </a:r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3EB10429-0CE6-4FA2-BA8D-D0128FC11658}"/>
                  </a:ext>
                </a:extLst>
              </p:cNvPr>
              <p:cNvSpPr/>
              <p:nvPr/>
            </p:nvSpPr>
            <p:spPr>
              <a:xfrm>
                <a:off x="4128696" y="5375974"/>
                <a:ext cx="3843091" cy="57784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사용자 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App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제공</a:t>
                </a:r>
              </a:p>
            </p:txBody>
          </p:sp>
          <p:pic>
            <p:nvPicPr>
              <p:cNvPr id="13" name="Picture 2" descr="Store shop or market, Vector illustration background (1045925772 ...">
                <a:extLst>
                  <a:ext uri="{FF2B5EF4-FFF2-40B4-BE49-F238E27FC236}">
                    <a16:creationId xmlns:a16="http://schemas.microsoft.com/office/drawing/2014/main" id="{7B354A1C-EC62-439C-A0D5-35FBC2A10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1" t="14681" r="6734" b="11572"/>
              <a:stretch/>
            </p:blipFill>
            <p:spPr bwMode="auto">
              <a:xfrm>
                <a:off x="545541" y="2437672"/>
                <a:ext cx="1363470" cy="11801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Vector Illustration of Restaurant Facade Ideal 벡터 이미지">
                <a:extLst>
                  <a:ext uri="{FF2B5EF4-FFF2-40B4-BE49-F238E27FC236}">
                    <a16:creationId xmlns:a16="http://schemas.microsoft.com/office/drawing/2014/main" id="{4F154293-2BE3-4E90-88D9-A9B5F9A98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67" t="14682" r="12202" b="20949"/>
              <a:stretch/>
            </p:blipFill>
            <p:spPr bwMode="auto">
              <a:xfrm>
                <a:off x="572337" y="704451"/>
                <a:ext cx="1309879" cy="11163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chool icon | Free Download">
                <a:extLst>
                  <a:ext uri="{FF2B5EF4-FFF2-40B4-BE49-F238E27FC236}">
                    <a16:creationId xmlns:a16="http://schemas.microsoft.com/office/drawing/2014/main" id="{ABBA33A0-C5B5-4100-934D-B13222C7A8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337" y="4271483"/>
                <a:ext cx="1289766" cy="12897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화살표: 아래쪽 15">
                <a:extLst>
                  <a:ext uri="{FF2B5EF4-FFF2-40B4-BE49-F238E27FC236}">
                    <a16:creationId xmlns:a16="http://schemas.microsoft.com/office/drawing/2014/main" id="{A79825FE-FA77-4CA3-9936-B6AF5CA237BA}"/>
                  </a:ext>
                </a:extLst>
              </p:cNvPr>
              <p:cNvSpPr/>
              <p:nvPr/>
            </p:nvSpPr>
            <p:spPr>
              <a:xfrm rot="16200000">
                <a:off x="2683383" y="1365604"/>
                <a:ext cx="412595" cy="158180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화살표: 아래쪽 16">
                <a:extLst>
                  <a:ext uri="{FF2B5EF4-FFF2-40B4-BE49-F238E27FC236}">
                    <a16:creationId xmlns:a16="http://schemas.microsoft.com/office/drawing/2014/main" id="{1BA39048-3759-489F-AED1-ED6CDBE5A834}"/>
                  </a:ext>
                </a:extLst>
              </p:cNvPr>
              <p:cNvSpPr/>
              <p:nvPr/>
            </p:nvSpPr>
            <p:spPr>
              <a:xfrm rot="16200000">
                <a:off x="2706837" y="3484334"/>
                <a:ext cx="412595" cy="158180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8FEEC5A-BF6E-449D-8530-67504E0303C5}"/>
                  </a:ext>
                </a:extLst>
              </p:cNvPr>
              <p:cNvSpPr txBox="1"/>
              <p:nvPr/>
            </p:nvSpPr>
            <p:spPr>
              <a:xfrm>
                <a:off x="1991439" y="1620715"/>
                <a:ext cx="1747524" cy="40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영상 데이터 전송</a:t>
                </a: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0B697CA-F68F-4424-BC87-144AA8D438C0}"/>
                  </a:ext>
                </a:extLst>
              </p:cNvPr>
              <p:cNvSpPr/>
              <p:nvPr/>
            </p:nvSpPr>
            <p:spPr>
              <a:xfrm>
                <a:off x="4096856" y="1262613"/>
                <a:ext cx="1824719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CCTV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영상</a:t>
                </a: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D156CE5-529A-485A-82E5-80724DD2C7DC}"/>
                  </a:ext>
                </a:extLst>
              </p:cNvPr>
              <p:cNvSpPr/>
              <p:nvPr/>
            </p:nvSpPr>
            <p:spPr>
              <a:xfrm>
                <a:off x="5999635" y="1262612"/>
                <a:ext cx="1940311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사용자 설문조사</a:t>
                </a:r>
              </a:p>
            </p:txBody>
          </p:sp>
          <p:sp>
            <p:nvSpPr>
              <p:cNvPr id="22" name="화살표: 아래쪽 21">
                <a:extLst>
                  <a:ext uri="{FF2B5EF4-FFF2-40B4-BE49-F238E27FC236}">
                    <a16:creationId xmlns:a16="http://schemas.microsoft.com/office/drawing/2014/main" id="{6594B913-E97D-4839-A66A-52B48A1737AF}"/>
                  </a:ext>
                </a:extLst>
              </p:cNvPr>
              <p:cNvSpPr/>
              <p:nvPr/>
            </p:nvSpPr>
            <p:spPr>
              <a:xfrm rot="15080434">
                <a:off x="8990284" y="4137052"/>
                <a:ext cx="412595" cy="1581809"/>
              </a:xfrm>
              <a:prstGeom prst="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2E5FA2-194E-4C4F-80EC-A7658A10D022}"/>
                  </a:ext>
                </a:extLst>
              </p:cNvPr>
              <p:cNvSpPr txBox="1"/>
              <p:nvPr/>
            </p:nvSpPr>
            <p:spPr>
              <a:xfrm>
                <a:off x="8482450" y="5436236"/>
                <a:ext cx="1792352" cy="40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경고 </a:t>
                </a:r>
                <a:r>
                  <a:rPr lang="en-US" altLang="ko-KR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Push </a:t>
                </a:r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알람</a:t>
                </a:r>
              </a:p>
            </p:txBody>
          </p:sp>
          <p:sp>
            <p:nvSpPr>
              <p:cNvPr id="24" name="화살표: 아래쪽 23">
                <a:extLst>
                  <a:ext uri="{FF2B5EF4-FFF2-40B4-BE49-F238E27FC236}">
                    <a16:creationId xmlns:a16="http://schemas.microsoft.com/office/drawing/2014/main" id="{193709C3-3A39-4C62-915B-65E6987F5FB0}"/>
                  </a:ext>
                </a:extLst>
              </p:cNvPr>
              <p:cNvSpPr/>
              <p:nvPr/>
            </p:nvSpPr>
            <p:spPr>
              <a:xfrm rot="6041222">
                <a:off x="8906862" y="1100176"/>
                <a:ext cx="412595" cy="158180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B7274B-BCA7-47BF-923B-BCE56E45134A}"/>
                  </a:ext>
                </a:extLst>
              </p:cNvPr>
              <p:cNvSpPr txBox="1"/>
              <p:nvPr/>
            </p:nvSpPr>
            <p:spPr>
              <a:xfrm>
                <a:off x="8296907" y="1076437"/>
                <a:ext cx="1988637" cy="40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설문조사 정보 제공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B7B483B-FEEB-49C2-998B-4AD42CBA5FA8}"/>
                  </a:ext>
                </a:extLst>
              </p:cNvPr>
              <p:cNvSpPr/>
              <p:nvPr/>
            </p:nvSpPr>
            <p:spPr>
              <a:xfrm>
                <a:off x="4096855" y="2158591"/>
                <a:ext cx="1824719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OpenCV</a:t>
                </a:r>
                <a:endParaRPr lang="ko-KR" altLang="en-US" sz="1700" dirty="0">
                  <a:solidFill>
                    <a:schemeClr val="tx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7404A43F-61DB-4EB0-9277-75A64ED1DD3D}"/>
                  </a:ext>
                </a:extLst>
              </p:cNvPr>
              <p:cNvSpPr/>
              <p:nvPr/>
            </p:nvSpPr>
            <p:spPr>
              <a:xfrm>
                <a:off x="6010506" y="2167693"/>
                <a:ext cx="1912133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DB 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저장 및 분석</a:t>
                </a:r>
              </a:p>
            </p:txBody>
          </p:sp>
          <p:sp>
            <p:nvSpPr>
              <p:cNvPr id="28" name="화살표: 아래쪽 27">
                <a:extLst>
                  <a:ext uri="{FF2B5EF4-FFF2-40B4-BE49-F238E27FC236}">
                    <a16:creationId xmlns:a16="http://schemas.microsoft.com/office/drawing/2014/main" id="{3125F0E3-0128-41FD-9F65-7807B0288F2E}"/>
                  </a:ext>
                </a:extLst>
              </p:cNvPr>
              <p:cNvSpPr/>
              <p:nvPr/>
            </p:nvSpPr>
            <p:spPr>
              <a:xfrm>
                <a:off x="4802916" y="1731143"/>
                <a:ext cx="412595" cy="558162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화살표: 아래쪽 28">
                <a:extLst>
                  <a:ext uri="{FF2B5EF4-FFF2-40B4-BE49-F238E27FC236}">
                    <a16:creationId xmlns:a16="http://schemas.microsoft.com/office/drawing/2014/main" id="{2324E84D-2BD3-4C2A-951B-F84646B86ADC}"/>
                  </a:ext>
                </a:extLst>
              </p:cNvPr>
              <p:cNvSpPr/>
              <p:nvPr/>
            </p:nvSpPr>
            <p:spPr>
              <a:xfrm>
                <a:off x="6746626" y="1731143"/>
                <a:ext cx="412595" cy="558162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373C849-2DDF-4865-A084-1D56001B1A4D}"/>
                  </a:ext>
                </a:extLst>
              </p:cNvPr>
              <p:cNvSpPr/>
              <p:nvPr/>
            </p:nvSpPr>
            <p:spPr>
              <a:xfrm>
                <a:off x="5087275" y="2898588"/>
                <a:ext cx="1940311" cy="5581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700" dirty="0" err="1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확진자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동선 정보</a:t>
                </a:r>
              </a:p>
            </p:txBody>
          </p:sp>
          <p:sp>
            <p:nvSpPr>
              <p:cNvPr id="31" name="화살표: 아래쪽 30">
                <a:extLst>
                  <a:ext uri="{FF2B5EF4-FFF2-40B4-BE49-F238E27FC236}">
                    <a16:creationId xmlns:a16="http://schemas.microsoft.com/office/drawing/2014/main" id="{EC407087-ABD1-47EE-A247-4943BA860E77}"/>
                  </a:ext>
                </a:extLst>
              </p:cNvPr>
              <p:cNvSpPr/>
              <p:nvPr/>
            </p:nvSpPr>
            <p:spPr>
              <a:xfrm>
                <a:off x="4337159" y="2647330"/>
                <a:ext cx="412595" cy="117505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화살표: 아래쪽 31">
                <a:extLst>
                  <a:ext uri="{FF2B5EF4-FFF2-40B4-BE49-F238E27FC236}">
                    <a16:creationId xmlns:a16="http://schemas.microsoft.com/office/drawing/2014/main" id="{254CC9FE-33DF-4A96-B4F7-87A8712C26F4}"/>
                  </a:ext>
                </a:extLst>
              </p:cNvPr>
              <p:cNvSpPr/>
              <p:nvPr/>
            </p:nvSpPr>
            <p:spPr>
              <a:xfrm>
                <a:off x="5793336" y="3366149"/>
                <a:ext cx="412595" cy="45624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화살표: 아래쪽 32">
                <a:extLst>
                  <a:ext uri="{FF2B5EF4-FFF2-40B4-BE49-F238E27FC236}">
                    <a16:creationId xmlns:a16="http://schemas.microsoft.com/office/drawing/2014/main" id="{574CFE03-D930-4345-BD66-F63B3CEE0A37}"/>
                  </a:ext>
                </a:extLst>
              </p:cNvPr>
              <p:cNvSpPr/>
              <p:nvPr/>
            </p:nvSpPr>
            <p:spPr>
              <a:xfrm>
                <a:off x="7365107" y="2657015"/>
                <a:ext cx="412595" cy="1165374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화살표: 아래쪽 33">
                <a:extLst>
                  <a:ext uri="{FF2B5EF4-FFF2-40B4-BE49-F238E27FC236}">
                    <a16:creationId xmlns:a16="http://schemas.microsoft.com/office/drawing/2014/main" id="{0C7CA6B6-7C17-430E-90CD-9C94AE4B8707}"/>
                  </a:ext>
                </a:extLst>
              </p:cNvPr>
              <p:cNvSpPr/>
              <p:nvPr/>
            </p:nvSpPr>
            <p:spPr>
              <a:xfrm>
                <a:off x="6777581" y="4265421"/>
                <a:ext cx="412595" cy="45624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화살표: 아래쪽 34">
                <a:extLst>
                  <a:ext uri="{FF2B5EF4-FFF2-40B4-BE49-F238E27FC236}">
                    <a16:creationId xmlns:a16="http://schemas.microsoft.com/office/drawing/2014/main" id="{F83CD344-B394-4C9F-A143-02BB034AB9A1}"/>
                  </a:ext>
                </a:extLst>
              </p:cNvPr>
              <p:cNvSpPr/>
              <p:nvPr/>
            </p:nvSpPr>
            <p:spPr>
              <a:xfrm>
                <a:off x="6777580" y="5070542"/>
                <a:ext cx="412595" cy="45624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376623B-8C90-4AB4-A986-4F42712D00C4}"/>
                  </a:ext>
                </a:extLst>
              </p:cNvPr>
              <p:cNvSpPr txBox="1"/>
              <p:nvPr/>
            </p:nvSpPr>
            <p:spPr>
              <a:xfrm>
                <a:off x="897652" y="1783976"/>
                <a:ext cx="863416" cy="3819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음식점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4340A16-7C46-46F6-B667-D4ACFDC1D640}"/>
                  </a:ext>
                </a:extLst>
              </p:cNvPr>
              <p:cNvSpPr txBox="1"/>
              <p:nvPr/>
            </p:nvSpPr>
            <p:spPr>
              <a:xfrm>
                <a:off x="904023" y="3726868"/>
                <a:ext cx="64650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상점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300713A-D997-4CFD-951D-C3FF93602FAF}"/>
                  </a:ext>
                </a:extLst>
              </p:cNvPr>
              <p:cNvSpPr txBox="1"/>
              <p:nvPr/>
            </p:nvSpPr>
            <p:spPr>
              <a:xfrm>
                <a:off x="716402" y="5680984"/>
                <a:ext cx="114570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50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학습 시설</a:t>
                </a:r>
                <a:endParaRPr lang="ko-KR" altLang="en-US" sz="15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9B64588-A928-45F6-937D-50C0F84D2432}"/>
                  </a:ext>
                </a:extLst>
              </p:cNvPr>
              <p:cNvSpPr txBox="1"/>
              <p:nvPr/>
            </p:nvSpPr>
            <p:spPr>
              <a:xfrm>
                <a:off x="1978015" y="3671182"/>
                <a:ext cx="1952060" cy="400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관리자 데이터 전송</a:t>
                </a:r>
              </a:p>
            </p:txBody>
          </p:sp>
          <p:pic>
            <p:nvPicPr>
              <p:cNvPr id="40" name="Picture 16" descr="People icon in various color Royalty Free Vector Image">
                <a:extLst>
                  <a:ext uri="{FF2B5EF4-FFF2-40B4-BE49-F238E27FC236}">
                    <a16:creationId xmlns:a16="http://schemas.microsoft.com/office/drawing/2014/main" id="{1FC0E5B2-F625-4DA3-A813-E9FC70F1D6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569" t="19187" r="11784" b="24447"/>
              <a:stretch/>
            </p:blipFill>
            <p:spPr bwMode="auto">
              <a:xfrm>
                <a:off x="10022075" y="1570089"/>
                <a:ext cx="1871038" cy="14860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22" descr="Iconos movil png 6 » PNG Image">
                <a:extLst>
                  <a:ext uri="{FF2B5EF4-FFF2-40B4-BE49-F238E27FC236}">
                    <a16:creationId xmlns:a16="http://schemas.microsoft.com/office/drawing/2014/main" id="{4468D850-77B6-4D65-935E-D6270AD6F8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4802" y="3565868"/>
                <a:ext cx="1597827" cy="15978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화살표: 아래쪽 41">
                <a:extLst>
                  <a:ext uri="{FF2B5EF4-FFF2-40B4-BE49-F238E27FC236}">
                    <a16:creationId xmlns:a16="http://schemas.microsoft.com/office/drawing/2014/main" id="{2CBA9D0E-99E8-4DE9-9180-78B138333F87}"/>
                  </a:ext>
                </a:extLst>
              </p:cNvPr>
              <p:cNvSpPr/>
              <p:nvPr/>
            </p:nvSpPr>
            <p:spPr>
              <a:xfrm rot="16200000">
                <a:off x="5799009" y="4721660"/>
                <a:ext cx="412595" cy="412596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0A303E-9F5C-44D7-BE50-9E75A91A42B2}"/>
                </a:ext>
              </a:extLst>
            </p:cNvPr>
            <p:cNvSpPr txBox="1"/>
            <p:nvPr/>
          </p:nvSpPr>
          <p:spPr>
            <a:xfrm>
              <a:off x="4884702" y="972537"/>
              <a:ext cx="21307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Cloud Server</a:t>
              </a:r>
              <a:endPara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48" name="화살표: 아래쪽 47">
            <a:extLst>
              <a:ext uri="{FF2B5EF4-FFF2-40B4-BE49-F238E27FC236}">
                <a16:creationId xmlns:a16="http://schemas.microsoft.com/office/drawing/2014/main" id="{D2AD5F13-6CB2-400F-91FF-A48F0D52905A}"/>
              </a:ext>
            </a:extLst>
          </p:cNvPr>
          <p:cNvSpPr/>
          <p:nvPr/>
        </p:nvSpPr>
        <p:spPr>
          <a:xfrm rot="16200000">
            <a:off x="8622030" y="3334455"/>
            <a:ext cx="349111" cy="1425976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962189-6055-4C44-861A-68C0F2D3438A}"/>
              </a:ext>
            </a:extLst>
          </p:cNvPr>
          <p:cNvSpPr txBox="1"/>
          <p:nvPr/>
        </p:nvSpPr>
        <p:spPr>
          <a:xfrm>
            <a:off x="8076391" y="3497756"/>
            <a:ext cx="179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시설 정보 제공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633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3495</TotalTime>
  <Words>1091</Words>
  <Application>Microsoft Office PowerPoint</Application>
  <PresentationFormat>와이드스크린</PresentationFormat>
  <Paragraphs>177</Paragraphs>
  <Slides>29</Slides>
  <Notes>29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나눔스퀘어 ExtraBold</vt:lpstr>
      <vt:lpstr>나눔스퀘어 Bold</vt:lpstr>
      <vt:lpstr>맑은 고딕</vt:lpstr>
      <vt:lpstr>Arial</vt:lpstr>
      <vt:lpstr>12롯데마트행복Bold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김현준</cp:lastModifiedBy>
  <cp:revision>191</cp:revision>
  <dcterms:created xsi:type="dcterms:W3CDTF">2017-05-29T09:12:16Z</dcterms:created>
  <dcterms:modified xsi:type="dcterms:W3CDTF">2020-08-27T20:39:20Z</dcterms:modified>
</cp:coreProperties>
</file>